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90"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91" r:id="rId23"/>
    <p:sldId id="276" r:id="rId24"/>
    <p:sldId id="277" r:id="rId25"/>
    <p:sldId id="278" r:id="rId26"/>
    <p:sldId id="279" r:id="rId27"/>
    <p:sldId id="282" r:id="rId28"/>
    <p:sldId id="280" r:id="rId29"/>
    <p:sldId id="281" r:id="rId30"/>
    <p:sldId id="286" r:id="rId31"/>
    <p:sldId id="287" r:id="rId32"/>
    <p:sldId id="283" r:id="rId33"/>
    <p:sldId id="284" r:id="rId34"/>
    <p:sldId id="285" r:id="rId35"/>
    <p:sldId id="289" r:id="rId36"/>
    <p:sldId id="288" r:id="rId3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B800"/>
    <a:srgbClr val="DEA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61" autoAdjust="0"/>
    <p:restoredTop sz="94333" autoAdjust="0"/>
  </p:normalViewPr>
  <p:slideViewPr>
    <p:cSldViewPr snapToGrid="0" showGuides="1">
      <p:cViewPr varScale="1">
        <p:scale>
          <a:sx n="69" d="100"/>
          <a:sy n="69" d="100"/>
        </p:scale>
        <p:origin x="29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30AB83D-4C3F-490E-A9D6-40293BDD5EC0}" type="datetimeFigureOut">
              <a:rPr lang="en-US" smtClean="0"/>
              <a:t>3/7/2020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73248FC-804C-46A2-BF31-713168E3B941}" type="slidenum">
              <a:rPr lang="en-US" smtClean="0"/>
              <a:t>‹#›</a:t>
            </a:fld>
            <a:endParaRPr lang="en-US"/>
          </a:p>
        </p:txBody>
      </p:sp>
    </p:spTree>
    <p:extLst>
      <p:ext uri="{BB962C8B-B14F-4D97-AF65-F5344CB8AC3E}">
        <p14:creationId xmlns:p14="http://schemas.microsoft.com/office/powerpoint/2010/main" val="3720650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248FC-804C-46A2-BF31-713168E3B941}" type="slidenum">
              <a:rPr lang="en-US" smtClean="0"/>
              <a:t>5</a:t>
            </a:fld>
            <a:endParaRPr lang="en-US"/>
          </a:p>
        </p:txBody>
      </p:sp>
    </p:spTree>
    <p:extLst>
      <p:ext uri="{BB962C8B-B14F-4D97-AF65-F5344CB8AC3E}">
        <p14:creationId xmlns:p14="http://schemas.microsoft.com/office/powerpoint/2010/main" val="2386217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123AF8-9DFE-4089-9251-CA6F48388BAF}" type="datetimeFigureOut">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5268-98D9-475C-A515-FAF26DDAFB71}" type="slidenum">
              <a:rPr lang="en-US" smtClean="0"/>
              <a:t>‹#›</a:t>
            </a:fld>
            <a:endParaRPr lang="en-US"/>
          </a:p>
        </p:txBody>
      </p:sp>
    </p:spTree>
    <p:extLst>
      <p:ext uri="{BB962C8B-B14F-4D97-AF65-F5344CB8AC3E}">
        <p14:creationId xmlns:p14="http://schemas.microsoft.com/office/powerpoint/2010/main" val="366534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23AF8-9DFE-4089-9251-CA6F48388BAF}" type="datetimeFigureOut">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5268-98D9-475C-A515-FAF26DDAFB71}" type="slidenum">
              <a:rPr lang="en-US" smtClean="0"/>
              <a:t>‹#›</a:t>
            </a:fld>
            <a:endParaRPr lang="en-US"/>
          </a:p>
        </p:txBody>
      </p:sp>
    </p:spTree>
    <p:extLst>
      <p:ext uri="{BB962C8B-B14F-4D97-AF65-F5344CB8AC3E}">
        <p14:creationId xmlns:p14="http://schemas.microsoft.com/office/powerpoint/2010/main" val="3516921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23AF8-9DFE-4089-9251-CA6F48388BAF}" type="datetimeFigureOut">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5268-98D9-475C-A515-FAF26DDAFB71}" type="slidenum">
              <a:rPr lang="en-US" smtClean="0"/>
              <a:t>‹#›</a:t>
            </a:fld>
            <a:endParaRPr lang="en-US"/>
          </a:p>
        </p:txBody>
      </p:sp>
    </p:spTree>
    <p:extLst>
      <p:ext uri="{BB962C8B-B14F-4D97-AF65-F5344CB8AC3E}">
        <p14:creationId xmlns:p14="http://schemas.microsoft.com/office/powerpoint/2010/main" val="1978532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23AF8-9DFE-4089-9251-CA6F48388BAF}" type="datetimeFigureOut">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5268-98D9-475C-A515-FAF26DDAFB71}" type="slidenum">
              <a:rPr lang="en-US" smtClean="0"/>
              <a:t>‹#›</a:t>
            </a:fld>
            <a:endParaRPr lang="en-US"/>
          </a:p>
        </p:txBody>
      </p:sp>
    </p:spTree>
    <p:extLst>
      <p:ext uri="{BB962C8B-B14F-4D97-AF65-F5344CB8AC3E}">
        <p14:creationId xmlns:p14="http://schemas.microsoft.com/office/powerpoint/2010/main" val="3718390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123AF8-9DFE-4089-9251-CA6F48388BAF}" type="datetimeFigureOut">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5268-98D9-475C-A515-FAF26DDAFB71}" type="slidenum">
              <a:rPr lang="en-US" smtClean="0"/>
              <a:t>‹#›</a:t>
            </a:fld>
            <a:endParaRPr lang="en-US"/>
          </a:p>
        </p:txBody>
      </p:sp>
    </p:spTree>
    <p:extLst>
      <p:ext uri="{BB962C8B-B14F-4D97-AF65-F5344CB8AC3E}">
        <p14:creationId xmlns:p14="http://schemas.microsoft.com/office/powerpoint/2010/main" val="3834152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123AF8-9DFE-4089-9251-CA6F48388BAF}" type="datetimeFigureOut">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C5268-98D9-475C-A515-FAF26DDAFB71}" type="slidenum">
              <a:rPr lang="en-US" smtClean="0"/>
              <a:t>‹#›</a:t>
            </a:fld>
            <a:endParaRPr lang="en-US"/>
          </a:p>
        </p:txBody>
      </p:sp>
    </p:spTree>
    <p:extLst>
      <p:ext uri="{BB962C8B-B14F-4D97-AF65-F5344CB8AC3E}">
        <p14:creationId xmlns:p14="http://schemas.microsoft.com/office/powerpoint/2010/main" val="143065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123AF8-9DFE-4089-9251-CA6F48388BAF}" type="datetimeFigureOut">
              <a:rPr lang="en-US" smtClean="0"/>
              <a:t>3/7/2020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CC5268-98D9-475C-A515-FAF26DDAFB71}" type="slidenum">
              <a:rPr lang="en-US" smtClean="0"/>
              <a:t>‹#›</a:t>
            </a:fld>
            <a:endParaRPr lang="en-US"/>
          </a:p>
        </p:txBody>
      </p:sp>
    </p:spTree>
    <p:extLst>
      <p:ext uri="{BB962C8B-B14F-4D97-AF65-F5344CB8AC3E}">
        <p14:creationId xmlns:p14="http://schemas.microsoft.com/office/powerpoint/2010/main" val="1020375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123AF8-9DFE-4089-9251-CA6F48388BAF}" type="datetimeFigureOut">
              <a:rPr lang="en-US" smtClean="0"/>
              <a:t>3/7/2020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CC5268-98D9-475C-A515-FAF26DDAFB71}" type="slidenum">
              <a:rPr lang="en-US" smtClean="0"/>
              <a:t>‹#›</a:t>
            </a:fld>
            <a:endParaRPr lang="en-US"/>
          </a:p>
        </p:txBody>
      </p:sp>
    </p:spTree>
    <p:extLst>
      <p:ext uri="{BB962C8B-B14F-4D97-AF65-F5344CB8AC3E}">
        <p14:creationId xmlns:p14="http://schemas.microsoft.com/office/powerpoint/2010/main" val="1678121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23AF8-9DFE-4089-9251-CA6F48388BAF}" type="datetimeFigureOut">
              <a:rPr lang="en-US" smtClean="0"/>
              <a:t>3/7/2020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CC5268-98D9-475C-A515-FAF26DDAFB71}" type="slidenum">
              <a:rPr lang="en-US" smtClean="0"/>
              <a:t>‹#›</a:t>
            </a:fld>
            <a:endParaRPr lang="en-US"/>
          </a:p>
        </p:txBody>
      </p:sp>
    </p:spTree>
    <p:extLst>
      <p:ext uri="{BB962C8B-B14F-4D97-AF65-F5344CB8AC3E}">
        <p14:creationId xmlns:p14="http://schemas.microsoft.com/office/powerpoint/2010/main" val="97537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123AF8-9DFE-4089-9251-CA6F48388BAF}" type="datetimeFigureOut">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C5268-98D9-475C-A515-FAF26DDAFB71}" type="slidenum">
              <a:rPr lang="en-US" smtClean="0"/>
              <a:t>‹#›</a:t>
            </a:fld>
            <a:endParaRPr lang="en-US"/>
          </a:p>
        </p:txBody>
      </p:sp>
    </p:spTree>
    <p:extLst>
      <p:ext uri="{BB962C8B-B14F-4D97-AF65-F5344CB8AC3E}">
        <p14:creationId xmlns:p14="http://schemas.microsoft.com/office/powerpoint/2010/main" val="302337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123AF8-9DFE-4089-9251-CA6F48388BAF}" type="datetimeFigureOut">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C5268-98D9-475C-A515-FAF26DDAFB71}" type="slidenum">
              <a:rPr lang="en-US" smtClean="0"/>
              <a:t>‹#›</a:t>
            </a:fld>
            <a:endParaRPr lang="en-US"/>
          </a:p>
        </p:txBody>
      </p:sp>
    </p:spTree>
    <p:extLst>
      <p:ext uri="{BB962C8B-B14F-4D97-AF65-F5344CB8AC3E}">
        <p14:creationId xmlns:p14="http://schemas.microsoft.com/office/powerpoint/2010/main" val="2540019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23AF8-9DFE-4089-9251-CA6F48388BAF}" type="datetimeFigureOut">
              <a:rPr lang="en-US" smtClean="0"/>
              <a:t>3/7/2020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C5268-98D9-475C-A515-FAF26DDAFB71}" type="slidenum">
              <a:rPr lang="en-US" smtClean="0"/>
              <a:t>‹#›</a:t>
            </a:fld>
            <a:endParaRPr lang="en-US"/>
          </a:p>
        </p:txBody>
      </p:sp>
    </p:spTree>
    <p:extLst>
      <p:ext uri="{BB962C8B-B14F-4D97-AF65-F5344CB8AC3E}">
        <p14:creationId xmlns:p14="http://schemas.microsoft.com/office/powerpoint/2010/main" val="3974654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roundbreaking.co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628" y="17741"/>
            <a:ext cx="4814258" cy="684025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297" y="5866228"/>
            <a:ext cx="825860" cy="699866"/>
          </a:xfrm>
          <a:prstGeom prst="rect">
            <a:avLst/>
          </a:prstGeom>
        </p:spPr>
      </p:pic>
      <p:sp>
        <p:nvSpPr>
          <p:cNvPr id="6" name="TextBox 5"/>
          <p:cNvSpPr txBox="1"/>
          <p:nvPr/>
        </p:nvSpPr>
        <p:spPr>
          <a:xfrm>
            <a:off x="235634" y="6534834"/>
            <a:ext cx="2957731" cy="276999"/>
          </a:xfrm>
          <a:prstGeom prst="rect">
            <a:avLst/>
          </a:prstGeom>
          <a:noFill/>
        </p:spPr>
        <p:txBody>
          <a:bodyPr wrap="square" rtlCol="0">
            <a:spAutoFit/>
          </a:bodyPr>
          <a:lstStyle/>
          <a:p>
            <a:r>
              <a:rPr lang="en-US" sz="1200" dirty="0" smtClean="0"/>
              <a:t>Copyright 2020. Brad Fregger</a:t>
            </a:r>
            <a:endParaRPr lang="en-US" sz="1200" dirty="0"/>
          </a:p>
        </p:txBody>
      </p:sp>
    </p:spTree>
    <p:extLst>
      <p:ext uri="{BB962C8B-B14F-4D97-AF65-F5344CB8AC3E}">
        <p14:creationId xmlns:p14="http://schemas.microsoft.com/office/powerpoint/2010/main" val="2367268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6902" y="2512650"/>
            <a:ext cx="4511727" cy="4511727"/>
          </a:xfrm>
          <a:prstGeom prst="rect">
            <a:avLst/>
          </a:prstGeom>
        </p:spPr>
      </p:pic>
      <p:sp>
        <p:nvSpPr>
          <p:cNvPr id="2" name="TextBox 1"/>
          <p:cNvSpPr txBox="1"/>
          <p:nvPr/>
        </p:nvSpPr>
        <p:spPr>
          <a:xfrm>
            <a:off x="3065369" y="385763"/>
            <a:ext cx="6061275" cy="830997"/>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lightRig rig="soft" dir="t">
                <a:rot lat="0" lon="0" rev="15600000"/>
              </a:lightRig>
            </a:scene3d>
            <a:sp3d extrusionH="57150" prstMaterial="softEdge">
              <a:bevelT w="25400" h="38100"/>
            </a:sp3d>
          </a:bodyPr>
          <a:lstStyle/>
          <a:p>
            <a:pPr algn="ctr"/>
            <a:r>
              <a:rPr lang="en-US" sz="4800" b="1" dirty="0" smtClean="0">
                <a:ln/>
                <a:solidFill>
                  <a:schemeClr val="accent4"/>
                </a:solidFill>
                <a:latin typeface="Pare Wide" panose="00000400000000000000" pitchFamily="2" charset="0"/>
              </a:rPr>
              <a:t>Conservative Thought</a:t>
            </a:r>
            <a:endParaRPr lang="en-US" sz="4800" b="1" dirty="0">
              <a:ln/>
              <a:solidFill>
                <a:schemeClr val="accent4"/>
              </a:solidFill>
              <a:latin typeface="Pare Wide" panose="00000400000000000000" pitchFamily="2" charset="0"/>
            </a:endParaRPr>
          </a:p>
        </p:txBody>
      </p:sp>
      <p:sp>
        <p:nvSpPr>
          <p:cNvPr id="3" name="Rectangle 2"/>
          <p:cNvSpPr/>
          <p:nvPr/>
        </p:nvSpPr>
        <p:spPr>
          <a:xfrm>
            <a:off x="513348" y="1467950"/>
            <a:ext cx="11004884" cy="2015936"/>
          </a:xfrm>
          <a:prstGeom prst="rect">
            <a:avLst/>
          </a:prstGeom>
        </p:spPr>
        <p:txBody>
          <a:bodyPr wrap="square">
            <a:spAutoFit/>
          </a:bodyPr>
          <a:lstStyle/>
          <a:p>
            <a:pPr>
              <a:spcAft>
                <a:spcPts val="600"/>
              </a:spcAft>
            </a:pP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Conservatives believe that </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Capitalism* </a:t>
            </a: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has brought more of the world’s people out of starvation and suffering than any other economic system in the history of the world. Our Democratic Republic plus Capitalism has been a beacon leading to more peace and equality in the world than ever before </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in </a:t>
            </a: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history. </a:t>
            </a:r>
          </a:p>
          <a:p>
            <a:pPr>
              <a:spcAft>
                <a:spcPts val="600"/>
              </a:spcAft>
            </a:pPr>
            <a:r>
              <a:rPr lang="en-US" sz="2400" i="1"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t>It </a:t>
            </a:r>
            <a:r>
              <a:rPr lang="en-US" sz="2400" i="1" dirty="0">
                <a:solidFill>
                  <a:srgbClr val="FF0000"/>
                </a:solidFill>
                <a:latin typeface="Garamond" panose="02020404030301010803" pitchFamily="18" charset="0"/>
                <a:ea typeface="Times New Roman" panose="02020603050405020304" pitchFamily="18" charset="0"/>
                <a:cs typeface="Arial" panose="020B0604020202020204" pitchFamily="34" charset="0"/>
              </a:rPr>
              <a:t>is </a:t>
            </a:r>
            <a:r>
              <a:rPr lang="en-US" sz="2400" i="1"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t>natural </a:t>
            </a:r>
            <a:r>
              <a:rPr lang="en-US" sz="2400" i="1" dirty="0">
                <a:solidFill>
                  <a:srgbClr val="FF0000"/>
                </a:solidFill>
                <a:latin typeface="Garamond" panose="02020404030301010803" pitchFamily="18" charset="0"/>
                <a:ea typeface="Times New Roman" panose="02020603050405020304" pitchFamily="18" charset="0"/>
                <a:cs typeface="Arial" panose="020B0604020202020204" pitchFamily="34" charset="0"/>
              </a:rPr>
              <a:t>that some have more than others; there will always </a:t>
            </a:r>
            <a:r>
              <a:rPr lang="en-US" sz="2400" i="1"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t>be </a:t>
            </a:r>
            <a:r>
              <a:rPr lang="en-US" sz="2400" i="1" dirty="0">
                <a:solidFill>
                  <a:srgbClr val="FF0000"/>
                </a:solidFill>
                <a:latin typeface="Garamond" panose="02020404030301010803" pitchFamily="18" charset="0"/>
                <a:ea typeface="Times New Roman" panose="02020603050405020304" pitchFamily="18" charset="0"/>
                <a:cs typeface="Arial" panose="020B0604020202020204" pitchFamily="34" charset="0"/>
              </a:rPr>
              <a:t>different talents, </a:t>
            </a:r>
            <a:r>
              <a:rPr lang="en-US" sz="2400" i="1"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t/>
            </a:r>
            <a:br>
              <a:rPr lang="en-US" sz="2400" i="1"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br>
            <a:r>
              <a:rPr lang="en-US" sz="2400" i="1"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t>different objectives</a:t>
            </a:r>
            <a:r>
              <a:rPr lang="en-US" sz="2400" i="1" dirty="0">
                <a:solidFill>
                  <a:srgbClr val="FF0000"/>
                </a:solidFill>
                <a:latin typeface="Garamond" panose="02020404030301010803" pitchFamily="18" charset="0"/>
                <a:ea typeface="Times New Roman" panose="02020603050405020304" pitchFamily="18" charset="0"/>
                <a:cs typeface="Arial" panose="020B0604020202020204" pitchFamily="34" charset="0"/>
              </a:rPr>
              <a:t>, and different levels of commitment</a:t>
            </a:r>
            <a:r>
              <a:rPr lang="en-US" sz="2400" i="1"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t>.</a:t>
            </a:r>
            <a:endParaRPr lang="en-US" sz="2400" i="1" dirty="0">
              <a:solidFill>
                <a:srgbClr val="FF0000"/>
              </a:solidFill>
              <a:latin typeface="Garamond" panose="02020404030301010803" pitchFamily="18" charset="0"/>
              <a:ea typeface="Times New Roman" panose="02020603050405020304" pitchFamily="18" charset="0"/>
            </a:endParaRPr>
          </a:p>
        </p:txBody>
      </p:sp>
      <p:sp>
        <p:nvSpPr>
          <p:cNvPr id="4" name="TextBox 3"/>
          <p:cNvSpPr txBox="1"/>
          <p:nvPr/>
        </p:nvSpPr>
        <p:spPr>
          <a:xfrm>
            <a:off x="224589" y="6352674"/>
            <a:ext cx="2327945" cy="369332"/>
          </a:xfrm>
          <a:prstGeom prst="rect">
            <a:avLst/>
          </a:prstGeom>
          <a:noFill/>
        </p:spPr>
        <p:txBody>
          <a:bodyPr wrap="none" rtlCol="0">
            <a:spAutoFit/>
          </a:bodyPr>
          <a:lstStyle/>
          <a:p>
            <a:r>
              <a:rPr lang="en-US" dirty="0" smtClean="0"/>
              <a:t>* Not crony capitalism</a:t>
            </a:r>
            <a:endParaRPr lang="en-US" dirty="0"/>
          </a:p>
        </p:txBody>
      </p:sp>
      <p:sp>
        <p:nvSpPr>
          <p:cNvPr id="5" name="Rectangle 4"/>
          <p:cNvSpPr/>
          <p:nvPr/>
        </p:nvSpPr>
        <p:spPr>
          <a:xfrm>
            <a:off x="497305" y="3544851"/>
            <a:ext cx="10812379" cy="1200329"/>
          </a:xfrm>
          <a:prstGeom prst="rect">
            <a:avLst/>
          </a:prstGeom>
        </p:spPr>
        <p:txBody>
          <a:bodyPr wrap="square">
            <a:spAutoFit/>
          </a:bodyPr>
          <a:lstStyle/>
          <a:p>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There is a Universal Consciousness who created the entire Universe and </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
            </a:r>
            <a:b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b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everything </a:t>
            </a: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in it. Some call it God, or Allah, </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or </a:t>
            </a: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the </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Creative Intelligence</a:t>
            </a: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 </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
            </a:r>
            <a:b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b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These </a:t>
            </a: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are but a few of the many names of God.</a:t>
            </a:r>
            <a:endParaRPr lang="en-US" sz="2400" dirty="0"/>
          </a:p>
        </p:txBody>
      </p:sp>
    </p:spTree>
    <p:extLst>
      <p:ext uri="{BB962C8B-B14F-4D97-AF65-F5344CB8AC3E}">
        <p14:creationId xmlns:p14="http://schemas.microsoft.com/office/powerpoint/2010/main" val="3047435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2206" y="385763"/>
            <a:ext cx="6027612" cy="1200329"/>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lightRig rig="soft" dir="t">
                <a:rot lat="0" lon="0" rev="15600000"/>
              </a:lightRig>
            </a:scene3d>
            <a:sp3d extrusionH="57150" prstMaterial="softEdge">
              <a:bevelT w="25400" h="38100"/>
            </a:sp3d>
          </a:bodyPr>
          <a:lstStyle/>
          <a:p>
            <a:pPr algn="ctr">
              <a:lnSpc>
                <a:spcPct val="75000"/>
              </a:lnSpc>
            </a:pPr>
            <a:r>
              <a:rPr lang="en-US" sz="4800" b="1" dirty="0" smtClean="0">
                <a:ln/>
                <a:solidFill>
                  <a:schemeClr val="accent4"/>
                </a:solidFill>
                <a:latin typeface="Pare Wide" panose="00000400000000000000" pitchFamily="2" charset="0"/>
              </a:rPr>
              <a:t>Maharishi’s Teaching </a:t>
            </a:r>
            <a:br>
              <a:rPr lang="en-US" sz="4800" b="1" dirty="0" smtClean="0">
                <a:ln/>
                <a:solidFill>
                  <a:schemeClr val="accent4"/>
                </a:solidFill>
                <a:latin typeface="Pare Wide" panose="00000400000000000000" pitchFamily="2" charset="0"/>
              </a:rPr>
            </a:br>
            <a:r>
              <a:rPr lang="en-US" sz="4800" b="1" dirty="0" smtClean="0">
                <a:ln/>
                <a:solidFill>
                  <a:schemeClr val="accent4"/>
                </a:solidFill>
                <a:latin typeface="Pare Wide" panose="00000400000000000000" pitchFamily="2" charset="0"/>
              </a:rPr>
              <a:t>&amp; Progressive Beliefs</a:t>
            </a:r>
            <a:endParaRPr lang="en-US" sz="4800" b="1" dirty="0">
              <a:ln/>
              <a:solidFill>
                <a:schemeClr val="accent4"/>
              </a:solidFill>
              <a:latin typeface="Pare Wide" panose="00000400000000000000" pitchFamily="2" charset="0"/>
            </a:endParaRPr>
          </a:p>
        </p:txBody>
      </p:sp>
      <p:sp>
        <p:nvSpPr>
          <p:cNvPr id="3" name="Rectangle 2"/>
          <p:cNvSpPr/>
          <p:nvPr/>
        </p:nvSpPr>
        <p:spPr>
          <a:xfrm>
            <a:off x="473242" y="5045017"/>
            <a:ext cx="10892590" cy="1354217"/>
          </a:xfrm>
          <a:prstGeom prst="rect">
            <a:avLst/>
          </a:prstGeom>
        </p:spPr>
        <p:txBody>
          <a:bodyPr wrap="square">
            <a:spAutoFit/>
          </a:bodyPr>
          <a:lstStyle/>
          <a:p>
            <a:pPr marR="11430">
              <a:spcAft>
                <a:spcPts val="1200"/>
              </a:spcAft>
            </a:pPr>
            <a:r>
              <a:rPr lang="en-US" sz="2400" spc="-20" dirty="0">
                <a:latin typeface="Garamond" panose="02020404030301010803" pitchFamily="18" charset="0"/>
                <a:ea typeface="Times New Roman" panose="02020603050405020304" pitchFamily="18" charset="0"/>
              </a:rPr>
              <a:t>I</a:t>
            </a:r>
            <a:r>
              <a:rPr lang="en-US" sz="2400" spc="-20" dirty="0" smtClean="0">
                <a:latin typeface="Garamond" panose="02020404030301010803" pitchFamily="18" charset="0"/>
                <a:ea typeface="Times New Roman" panose="02020603050405020304" pitchFamily="18" charset="0"/>
              </a:rPr>
              <a:t>n the pages that follow, I </a:t>
            </a:r>
            <a:r>
              <a:rPr lang="en-US" sz="2400" spc="-20" dirty="0">
                <a:latin typeface="Garamond" panose="02020404030301010803" pitchFamily="18" charset="0"/>
                <a:ea typeface="Times New Roman" panose="02020603050405020304" pitchFamily="18" charset="0"/>
              </a:rPr>
              <a:t>will compare </a:t>
            </a:r>
            <a:r>
              <a:rPr lang="en-US" sz="2400" spc="-20" dirty="0" smtClean="0">
                <a:latin typeface="Garamond" panose="02020404030301010803" pitchFamily="18" charset="0"/>
                <a:ea typeface="Times New Roman" panose="02020603050405020304" pitchFamily="18" charset="0"/>
              </a:rPr>
              <a:t>the previous Conservative statements </a:t>
            </a:r>
            <a:r>
              <a:rPr lang="en-US" sz="2400" spc="-20" dirty="0">
                <a:latin typeface="Garamond" panose="02020404030301010803" pitchFamily="18" charset="0"/>
                <a:ea typeface="Times New Roman" panose="02020603050405020304" pitchFamily="18" charset="0"/>
              </a:rPr>
              <a:t>to what Maharishi has </a:t>
            </a:r>
            <a:r>
              <a:rPr lang="en-US" sz="2400" spc="-20" dirty="0" smtClean="0">
                <a:latin typeface="Garamond" panose="02020404030301010803" pitchFamily="18" charset="0"/>
                <a:ea typeface="Times New Roman" panose="02020603050405020304" pitchFamily="18" charset="0"/>
              </a:rPr>
              <a:t>taught and what Progressive</a:t>
            </a:r>
            <a:r>
              <a:rPr lang="en-US" sz="2400" spc="-20" dirty="0">
                <a:latin typeface="Garamond" panose="02020404030301010803" pitchFamily="18" charset="0"/>
                <a:ea typeface="Times New Roman" panose="02020603050405020304" pitchFamily="18" charset="0"/>
              </a:rPr>
              <a:t>s</a:t>
            </a:r>
            <a:r>
              <a:rPr lang="en-US" sz="2400" spc="-20" dirty="0" smtClean="0">
                <a:latin typeface="Garamond" panose="02020404030301010803" pitchFamily="18" charset="0"/>
                <a:ea typeface="Times New Roman" panose="02020603050405020304" pitchFamily="18" charset="0"/>
              </a:rPr>
              <a:t> believe.</a:t>
            </a:r>
            <a:r>
              <a:rPr lang="en-US" sz="2400" spc="-20" dirty="0" smtClean="0">
                <a:solidFill>
                  <a:srgbClr val="C00000"/>
                </a:solidFill>
                <a:latin typeface="Garamond" panose="02020404030301010803" pitchFamily="18" charset="0"/>
                <a:ea typeface="Times New Roman" panose="02020603050405020304" pitchFamily="18" charset="0"/>
              </a:rPr>
              <a:t> </a:t>
            </a:r>
          </a:p>
          <a:p>
            <a:pPr marR="11430"/>
            <a:r>
              <a:rPr lang="en-US" sz="2400" spc="-20" dirty="0" smtClean="0">
                <a:solidFill>
                  <a:srgbClr val="C00000"/>
                </a:solidFill>
                <a:latin typeface="Garamond" panose="02020404030301010803" pitchFamily="18" charset="0"/>
                <a:ea typeface="Times New Roman" panose="02020603050405020304" pitchFamily="18" charset="0"/>
              </a:rPr>
              <a:t>I will comment at times for clarity.</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descr="maharishi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78" y="1812036"/>
            <a:ext cx="4245921" cy="30815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4908884" y="1676709"/>
            <a:ext cx="6304547" cy="20928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28800" algn="r"/>
              </a:tabLst>
              <a:defRPr>
                <a:solidFill>
                  <a:schemeClr val="tx1"/>
                </a:solidFill>
                <a:latin typeface="Arial" panose="020B0604020202020204" pitchFamily="34" charset="0"/>
              </a:defRPr>
            </a:lvl1pPr>
            <a:lvl2pPr eaLnBrk="0" fontAlgn="base" hangingPunct="0">
              <a:spcBef>
                <a:spcPct val="0"/>
              </a:spcBef>
              <a:spcAft>
                <a:spcPct val="0"/>
              </a:spcAft>
              <a:tabLst>
                <a:tab pos="1828800" algn="r"/>
              </a:tabLst>
              <a:defRPr>
                <a:solidFill>
                  <a:schemeClr val="tx1"/>
                </a:solidFill>
                <a:latin typeface="Arial" panose="020B0604020202020204" pitchFamily="34" charset="0"/>
              </a:defRPr>
            </a:lvl2pPr>
            <a:lvl3pPr eaLnBrk="0" fontAlgn="base" hangingPunct="0">
              <a:spcBef>
                <a:spcPct val="0"/>
              </a:spcBef>
              <a:spcAft>
                <a:spcPct val="0"/>
              </a:spcAft>
              <a:tabLst>
                <a:tab pos="1828800" algn="r"/>
              </a:tabLst>
              <a:defRPr>
                <a:solidFill>
                  <a:schemeClr val="tx1"/>
                </a:solidFill>
                <a:latin typeface="Arial" panose="020B0604020202020204" pitchFamily="34" charset="0"/>
              </a:defRPr>
            </a:lvl3pPr>
            <a:lvl4pPr eaLnBrk="0" fontAlgn="base" hangingPunct="0">
              <a:spcBef>
                <a:spcPct val="0"/>
              </a:spcBef>
              <a:spcAft>
                <a:spcPct val="0"/>
              </a:spcAft>
              <a:tabLst>
                <a:tab pos="1828800" algn="r"/>
              </a:tabLst>
              <a:defRPr>
                <a:solidFill>
                  <a:schemeClr val="tx1"/>
                </a:solidFill>
                <a:latin typeface="Arial" panose="020B0604020202020204" pitchFamily="34" charset="0"/>
              </a:defRPr>
            </a:lvl4pPr>
            <a:lvl5pPr eaLnBrk="0" fontAlgn="base" hangingPunct="0">
              <a:spcBef>
                <a:spcPct val="0"/>
              </a:spcBef>
              <a:spcAft>
                <a:spcPct val="0"/>
              </a:spcAft>
              <a:tabLst>
                <a:tab pos="1828800" algn="r"/>
              </a:tabLst>
              <a:defRPr>
                <a:solidFill>
                  <a:schemeClr val="tx1"/>
                </a:solidFill>
                <a:latin typeface="Arial" panose="020B0604020202020204" pitchFamily="34" charset="0"/>
              </a:defRPr>
            </a:lvl5pPr>
            <a:lvl6pPr eaLnBrk="0" fontAlgn="base" hangingPunct="0">
              <a:spcBef>
                <a:spcPct val="0"/>
              </a:spcBef>
              <a:spcAft>
                <a:spcPct val="0"/>
              </a:spcAft>
              <a:tabLst>
                <a:tab pos="1828800" algn="r"/>
              </a:tabLst>
              <a:defRPr>
                <a:solidFill>
                  <a:schemeClr val="tx1"/>
                </a:solidFill>
                <a:latin typeface="Arial" panose="020B0604020202020204" pitchFamily="34" charset="0"/>
              </a:defRPr>
            </a:lvl6pPr>
            <a:lvl7pPr eaLnBrk="0" fontAlgn="base" hangingPunct="0">
              <a:spcBef>
                <a:spcPct val="0"/>
              </a:spcBef>
              <a:spcAft>
                <a:spcPct val="0"/>
              </a:spcAft>
              <a:tabLst>
                <a:tab pos="1828800" algn="r"/>
              </a:tabLst>
              <a:defRPr>
                <a:solidFill>
                  <a:schemeClr val="tx1"/>
                </a:solidFill>
                <a:latin typeface="Arial" panose="020B0604020202020204" pitchFamily="34" charset="0"/>
              </a:defRPr>
            </a:lvl7pPr>
            <a:lvl8pPr eaLnBrk="0" fontAlgn="base" hangingPunct="0">
              <a:spcBef>
                <a:spcPct val="0"/>
              </a:spcBef>
              <a:spcAft>
                <a:spcPct val="0"/>
              </a:spcAft>
              <a:tabLst>
                <a:tab pos="1828800" algn="r"/>
              </a:tabLst>
              <a:defRPr>
                <a:solidFill>
                  <a:schemeClr val="tx1"/>
                </a:solidFill>
                <a:latin typeface="Arial" panose="020B0604020202020204" pitchFamily="34" charset="0"/>
              </a:defRPr>
            </a:lvl8pPr>
            <a:lvl9pPr eaLnBrk="0" fontAlgn="base" hangingPunct="0">
              <a:spcBef>
                <a:spcPct val="0"/>
              </a:spcBef>
              <a:spcAft>
                <a:spcPct val="0"/>
              </a:spcAft>
              <a:tabLst>
                <a:tab pos="18288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ts val="1200"/>
              </a:spcAft>
              <a:buClrTx/>
              <a:buSzTx/>
              <a:buFontTx/>
              <a:buNone/>
              <a:tabLst>
                <a:tab pos="1828800" algn="r"/>
              </a:tabLst>
            </a:pPr>
            <a:r>
              <a:rPr kumimoji="0" lang="en-US" altLang="en-US" sz="2400" b="1" i="0" u="none" strike="noStrike" cap="none" normalizeH="0" baseline="0" dirty="0" smtClean="0">
                <a:ln>
                  <a:noFill/>
                </a:ln>
                <a:solidFill>
                  <a:schemeClr val="tx1"/>
                </a:solidFill>
                <a:effectLst/>
                <a:latin typeface="Bradley Hand ITC" panose="03070402050302030203" pitchFamily="66" charset="0"/>
                <a:ea typeface="Times New Roman" panose="02020603050405020304" pitchFamily="18" charset="0"/>
              </a:rPr>
              <a:t>"It is the responsibility of the older generation to advise the young, to tell the child what is right and wrong. Even if they do not want to listen or follow our direction, it is right to tell them."</a:t>
            </a:r>
            <a:endParaRPr kumimoji="0" lang="en-US" altLang="en-US" sz="2400" b="0" i="0" u="none" strike="noStrike" cap="none" normalizeH="0" baseline="0" dirty="0" smtClean="0">
              <a:ln>
                <a:noFill/>
              </a:ln>
              <a:solidFill>
                <a:schemeClr val="tx1"/>
              </a:solidFill>
              <a:effectLst/>
              <a:latin typeface="Bradley Hand ITC" panose="03070402050302030203" pitchFamily="66" charset="0"/>
            </a:endParaRPr>
          </a:p>
          <a:p>
            <a:pPr marL="0" marR="0" lvl="0" indent="0" algn="r" defTabSz="914400" rtl="0" eaLnBrk="0" fontAlgn="base" latinLnBrk="0" hangingPunct="0">
              <a:lnSpc>
                <a:spcPct val="100000"/>
              </a:lnSpc>
              <a:spcBef>
                <a:spcPct val="0"/>
              </a:spcBef>
              <a:spcAft>
                <a:spcPct val="0"/>
              </a:spcAft>
              <a:buClrTx/>
              <a:buSzTx/>
              <a:buFontTx/>
              <a:buNone/>
              <a:tabLst>
                <a:tab pos="1828800" algn="r"/>
              </a:tabLst>
            </a:pPr>
            <a:r>
              <a:rPr kumimoji="0" lang="en-US" altLang="en-US" sz="2400" b="1" i="0" u="none" strike="noStrike" cap="none" normalizeH="0" baseline="0" dirty="0" smtClean="0">
                <a:ln>
                  <a:noFill/>
                </a:ln>
                <a:solidFill>
                  <a:schemeClr val="tx1"/>
                </a:solidFill>
                <a:effectLst/>
                <a:latin typeface="Bradley Hand ITC" panose="03070402050302030203" pitchFamily="66" charset="0"/>
                <a:ea typeface="Times New Roman" panose="02020603050405020304" pitchFamily="18" charset="0"/>
              </a:rPr>
              <a:t>	Maharishi Mahesh Yogi</a:t>
            </a:r>
            <a:endParaRPr kumimoji="0" lang="en-US" altLang="en-US" sz="2400" b="0" i="0" u="none" strike="noStrike" cap="none" normalizeH="0" baseline="0" dirty="0" smtClean="0">
              <a:ln>
                <a:noFill/>
              </a:ln>
              <a:solidFill>
                <a:schemeClr val="tx1"/>
              </a:solidFill>
              <a:effectLst/>
              <a:latin typeface="Bradley Hand ITC" panose="03070402050302030203" pitchFamily="66" charset="0"/>
            </a:endParaRPr>
          </a:p>
        </p:txBody>
      </p:sp>
    </p:spTree>
    <p:extLst>
      <p:ext uri="{BB962C8B-B14F-4D97-AF65-F5344CB8AC3E}">
        <p14:creationId xmlns:p14="http://schemas.microsoft.com/office/powerpoint/2010/main" val="3145088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0099" y="3282610"/>
            <a:ext cx="5076183" cy="3486490"/>
          </a:xfrm>
          <a:prstGeom prst="rect">
            <a:avLst/>
          </a:prstGeom>
        </p:spPr>
      </p:pic>
      <p:sp>
        <p:nvSpPr>
          <p:cNvPr id="2" name="TextBox 1"/>
          <p:cNvSpPr txBox="1"/>
          <p:nvPr/>
        </p:nvSpPr>
        <p:spPr>
          <a:xfrm>
            <a:off x="3082206" y="385763"/>
            <a:ext cx="6027612" cy="1200329"/>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lightRig rig="soft" dir="t">
                <a:rot lat="0" lon="0" rev="15600000"/>
              </a:lightRig>
            </a:scene3d>
            <a:sp3d extrusionH="57150" prstMaterial="softEdge">
              <a:bevelT w="25400" h="38100"/>
            </a:sp3d>
          </a:bodyPr>
          <a:lstStyle/>
          <a:p>
            <a:pPr algn="ctr">
              <a:lnSpc>
                <a:spcPct val="75000"/>
              </a:lnSpc>
            </a:pPr>
            <a:r>
              <a:rPr lang="en-US" sz="4800" b="1" dirty="0" smtClean="0">
                <a:ln/>
                <a:solidFill>
                  <a:schemeClr val="accent4"/>
                </a:solidFill>
                <a:latin typeface="Pare Wide" panose="00000400000000000000" pitchFamily="2" charset="0"/>
              </a:rPr>
              <a:t>Maharishi’s Teaching </a:t>
            </a:r>
            <a:br>
              <a:rPr lang="en-US" sz="4800" b="1" dirty="0" smtClean="0">
                <a:ln/>
                <a:solidFill>
                  <a:schemeClr val="accent4"/>
                </a:solidFill>
                <a:latin typeface="Pare Wide" panose="00000400000000000000" pitchFamily="2" charset="0"/>
              </a:rPr>
            </a:br>
            <a:r>
              <a:rPr lang="en-US" sz="4800" b="1" dirty="0" smtClean="0">
                <a:ln/>
                <a:solidFill>
                  <a:schemeClr val="accent4"/>
                </a:solidFill>
                <a:latin typeface="Pare Wide" panose="00000400000000000000" pitchFamily="2" charset="0"/>
              </a:rPr>
              <a:t>&amp; Progressive Beliefs</a:t>
            </a:r>
            <a:endParaRPr lang="en-US" sz="4800" b="1" dirty="0">
              <a:ln/>
              <a:solidFill>
                <a:schemeClr val="accent4"/>
              </a:solidFill>
              <a:latin typeface="Pare Wide" panose="00000400000000000000" pitchFamily="2" charset="0"/>
            </a:endParaRPr>
          </a:p>
        </p:txBody>
      </p:sp>
      <p:sp>
        <p:nvSpPr>
          <p:cNvPr id="4" name="Rectangle 3"/>
          <p:cNvSpPr/>
          <p:nvPr/>
        </p:nvSpPr>
        <p:spPr>
          <a:xfrm>
            <a:off x="515534" y="1629251"/>
            <a:ext cx="10555705" cy="3447098"/>
          </a:xfrm>
          <a:prstGeom prst="rect">
            <a:avLst/>
          </a:prstGeom>
        </p:spPr>
        <p:txBody>
          <a:bodyPr wrap="square">
            <a:spAutoFit/>
          </a:bodyPr>
          <a:lstStyle/>
          <a:p>
            <a:pPr marR="0" lvl="0">
              <a:spcBef>
                <a:spcPts val="0"/>
              </a:spcBef>
              <a:spcAft>
                <a:spcPts val="1200"/>
              </a:spcAft>
            </a:pP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Every person of every race, religion, gender, and sexual orientation deserves their chance at happiness; the pursuit of happiness is a God-given right</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t>
            </a:r>
            <a:endParaRPr lang="en-US" sz="1100" dirty="0">
              <a:latin typeface="Times New Roman" panose="02020603050405020304" pitchFamily="18" charset="0"/>
              <a:ea typeface="Times New Roman" panose="02020603050405020304" pitchFamily="18" charset="0"/>
            </a:endParaRPr>
          </a:p>
          <a:p>
            <a:pPr>
              <a:spcAft>
                <a:spcPts val="1200"/>
              </a:spcAft>
            </a:pPr>
            <a:r>
              <a:rPr lang="en-US" sz="2400" b="1"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Maharishi</a:t>
            </a:r>
            <a:r>
              <a:rPr lang="en-US" b="1"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t>
            </a:r>
            <a:r>
              <a:rPr lang="en-US" sz="120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 </a:t>
            </a:r>
            <a:r>
              <a:rPr lang="en-US" sz="2000" b="1" dirty="0">
                <a:solidFill>
                  <a:srgbClr val="222222"/>
                </a:solidFill>
                <a:latin typeface="Bradley Hand ITC" panose="03070402050302030203" pitchFamily="66" charset="0"/>
                <a:ea typeface="Times New Roman" panose="02020603050405020304" pitchFamily="18" charset="0"/>
                <a:cs typeface="Arial" panose="020B0604020202020204" pitchFamily="34" charset="0"/>
              </a:rPr>
              <a:t>“Life finds its purpose and fulfillment in the expansion of happiness.” “What you are in life - whether you enjoy or suffer - it is your own responsibility</a:t>
            </a:r>
            <a:r>
              <a:rPr lang="en-US" sz="2000" b="1" dirty="0" smtClean="0">
                <a:solidFill>
                  <a:srgbClr val="222222"/>
                </a:solidFill>
                <a:latin typeface="Bradley Hand ITC" panose="03070402050302030203" pitchFamily="66" charset="0"/>
                <a:ea typeface="Times New Roman" panose="02020603050405020304" pitchFamily="18" charset="0"/>
                <a:cs typeface="Arial" panose="020B0604020202020204" pitchFamily="34" charset="0"/>
              </a:rPr>
              <a:t>.”</a:t>
            </a:r>
            <a:endParaRPr lang="en-US" sz="1100" dirty="0">
              <a:latin typeface="Times New Roman" panose="02020603050405020304" pitchFamily="18" charset="0"/>
              <a:ea typeface="Times New Roman" panose="02020603050405020304" pitchFamily="18" charset="0"/>
            </a:endParaRPr>
          </a:p>
          <a:p>
            <a:pPr>
              <a:spcAft>
                <a:spcPts val="1200"/>
              </a:spcAft>
            </a:pPr>
            <a:r>
              <a:rPr lang="en-US" sz="2400" b="1" dirty="0">
                <a:solidFill>
                  <a:srgbClr val="222222"/>
                </a:solidFill>
                <a:latin typeface="Garamond" panose="02020404030301010803" pitchFamily="18" charset="0"/>
                <a:ea typeface="Times New Roman" panose="02020603050405020304" pitchFamily="18" charset="0"/>
                <a:cs typeface="Arial" panose="020B0604020202020204" pitchFamily="34" charset="0"/>
              </a:rPr>
              <a:t>Progressive </a:t>
            </a:r>
            <a:r>
              <a:rPr lang="en-US" sz="2400" b="1"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Belief:</a:t>
            </a:r>
            <a:r>
              <a:rPr lang="en-US" sz="240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 </a:t>
            </a:r>
            <a:r>
              <a:rPr lang="en-US" sz="2400" dirty="0">
                <a:solidFill>
                  <a:srgbClr val="222222"/>
                </a:solidFill>
                <a:latin typeface="Garamond" panose="02020404030301010803" pitchFamily="18" charset="0"/>
                <a:ea typeface="Times New Roman" panose="02020603050405020304" pitchFamily="18" charset="0"/>
                <a:cs typeface="Arial" panose="020B0604020202020204" pitchFamily="34" charset="0"/>
              </a:rPr>
              <a:t>Women, gays, Blacks, etc. are </a:t>
            </a:r>
            <a:r>
              <a:rPr lang="en-US" sz="240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
            </a:r>
            <a:br>
              <a:rPr lang="en-US" sz="240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br>
            <a:r>
              <a:rPr lang="en-US" sz="240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deprived </a:t>
            </a:r>
            <a:r>
              <a:rPr lang="en-US" sz="2400" dirty="0">
                <a:solidFill>
                  <a:srgbClr val="222222"/>
                </a:solidFill>
                <a:latin typeface="Garamond" panose="02020404030301010803" pitchFamily="18" charset="0"/>
                <a:ea typeface="Times New Roman" panose="02020603050405020304" pitchFamily="18" charset="0"/>
                <a:cs typeface="Arial" panose="020B0604020202020204" pitchFamily="34" charset="0"/>
              </a:rPr>
              <a:t>of happiness because of the actions of others. </a:t>
            </a:r>
            <a:endParaRPr lang="en-US" sz="1100" dirty="0">
              <a:latin typeface="Times New Roman" panose="02020603050405020304" pitchFamily="18" charset="0"/>
              <a:ea typeface="Times New Roman" panose="02020603050405020304" pitchFamily="18" charset="0"/>
            </a:endParaRPr>
          </a:p>
          <a:p>
            <a:pPr>
              <a:spcAft>
                <a:spcPts val="1200"/>
              </a:spcAft>
            </a:pPr>
            <a:r>
              <a:rPr lang="en-US" sz="2400" i="1" dirty="0">
                <a:solidFill>
                  <a:srgbClr val="C00000"/>
                </a:solidFill>
                <a:latin typeface="Garamond" panose="02020404030301010803" pitchFamily="18" charset="0"/>
                <a:ea typeface="Times New Roman" panose="02020603050405020304" pitchFamily="18" charset="0"/>
                <a:cs typeface="Arial" panose="020B0604020202020204" pitchFamily="34" charset="0"/>
              </a:rPr>
              <a:t>Progressives create victims and in doing so steal the opportunity </a:t>
            </a:r>
            <a:r>
              <a:rPr lang="en-US" sz="2400" i="1" dirty="0" smtClean="0">
                <a:solidFill>
                  <a:srgbClr val="C00000"/>
                </a:solidFill>
                <a:latin typeface="Garamond" panose="02020404030301010803" pitchFamily="18" charset="0"/>
                <a:ea typeface="Times New Roman" panose="02020603050405020304" pitchFamily="18" charset="0"/>
                <a:cs typeface="Arial" panose="020B0604020202020204" pitchFamily="34" charset="0"/>
              </a:rPr>
              <a:t/>
            </a:r>
            <a:br>
              <a:rPr lang="en-US" sz="2400" i="1" dirty="0" smtClean="0">
                <a:solidFill>
                  <a:srgbClr val="C00000"/>
                </a:solidFill>
                <a:latin typeface="Garamond" panose="02020404030301010803" pitchFamily="18" charset="0"/>
                <a:ea typeface="Times New Roman" panose="02020603050405020304" pitchFamily="18" charset="0"/>
                <a:cs typeface="Arial" panose="020B0604020202020204" pitchFamily="34" charset="0"/>
              </a:rPr>
            </a:br>
            <a:r>
              <a:rPr lang="en-US" sz="2400" i="1" dirty="0" smtClean="0">
                <a:solidFill>
                  <a:srgbClr val="C00000"/>
                </a:solidFill>
                <a:latin typeface="Garamond" panose="02020404030301010803" pitchFamily="18" charset="0"/>
                <a:ea typeface="Times New Roman" panose="02020603050405020304" pitchFamily="18" charset="0"/>
                <a:cs typeface="Arial" panose="020B0604020202020204" pitchFamily="34" charset="0"/>
              </a:rPr>
              <a:t>for </a:t>
            </a:r>
            <a:r>
              <a:rPr lang="en-US" sz="2400" i="1" dirty="0">
                <a:solidFill>
                  <a:srgbClr val="C00000"/>
                </a:solidFill>
                <a:latin typeface="Garamond" panose="02020404030301010803" pitchFamily="18" charset="0"/>
                <a:ea typeface="Times New Roman" panose="02020603050405020304" pitchFamily="18" charset="0"/>
                <a:cs typeface="Arial" panose="020B0604020202020204" pitchFamily="34" charset="0"/>
              </a:rPr>
              <a:t>happiness from those they profess to be helping.</a:t>
            </a:r>
            <a:endParaRPr lang="en-US" sz="2400" i="1"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5919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2206" y="385763"/>
            <a:ext cx="6027612" cy="1200329"/>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lightRig rig="soft" dir="t">
                <a:rot lat="0" lon="0" rev="15600000"/>
              </a:lightRig>
            </a:scene3d>
            <a:sp3d extrusionH="57150" prstMaterial="softEdge">
              <a:bevelT w="25400" h="38100"/>
            </a:sp3d>
          </a:bodyPr>
          <a:lstStyle/>
          <a:p>
            <a:pPr algn="ctr">
              <a:lnSpc>
                <a:spcPct val="75000"/>
              </a:lnSpc>
            </a:pPr>
            <a:r>
              <a:rPr lang="en-US" sz="4800" b="1" dirty="0" smtClean="0">
                <a:ln/>
                <a:solidFill>
                  <a:schemeClr val="accent4"/>
                </a:solidFill>
                <a:latin typeface="Pare Wide" panose="00000400000000000000" pitchFamily="2" charset="0"/>
              </a:rPr>
              <a:t>Maharishi’s Teaching </a:t>
            </a:r>
            <a:br>
              <a:rPr lang="en-US" sz="4800" b="1" dirty="0" smtClean="0">
                <a:ln/>
                <a:solidFill>
                  <a:schemeClr val="accent4"/>
                </a:solidFill>
                <a:latin typeface="Pare Wide" panose="00000400000000000000" pitchFamily="2" charset="0"/>
              </a:rPr>
            </a:br>
            <a:r>
              <a:rPr lang="en-US" sz="4800" b="1" dirty="0" smtClean="0">
                <a:ln/>
                <a:solidFill>
                  <a:schemeClr val="accent4"/>
                </a:solidFill>
                <a:latin typeface="Pare Wide" panose="00000400000000000000" pitchFamily="2" charset="0"/>
              </a:rPr>
              <a:t>&amp; Progressive Beliefs</a:t>
            </a:r>
            <a:endParaRPr lang="en-US" sz="4800" b="1" dirty="0">
              <a:ln/>
              <a:solidFill>
                <a:schemeClr val="accent4"/>
              </a:solidFill>
              <a:latin typeface="Pare Wide" panose="00000400000000000000" pitchFamily="2" charset="0"/>
            </a:endParaRPr>
          </a:p>
        </p:txBody>
      </p:sp>
      <p:sp>
        <p:nvSpPr>
          <p:cNvPr id="6" name="Rectangle 5"/>
          <p:cNvSpPr/>
          <p:nvPr/>
        </p:nvSpPr>
        <p:spPr>
          <a:xfrm>
            <a:off x="517515" y="1622930"/>
            <a:ext cx="10587790" cy="830997"/>
          </a:xfrm>
          <a:prstGeom prst="rect">
            <a:avLst/>
          </a:prstGeom>
        </p:spPr>
        <p:txBody>
          <a:bodyPr wrap="square">
            <a:spAutoFit/>
          </a:bodyPr>
          <a:lstStyle/>
          <a:p>
            <a:pPr marR="0" lvl="0" algn="just">
              <a:spcBef>
                <a:spcPts val="0"/>
              </a:spcBef>
              <a:spcAft>
                <a:spcPts val="0"/>
              </a:spcAft>
            </a:pP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Everyone should have the opportunity to reach their potential and, thereby, experience a level of success, personal and financial, that matches their dreams, hopes, and expectations.</a:t>
            </a:r>
            <a:endParaRPr lang="en-US" sz="24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512755" y="2536234"/>
            <a:ext cx="8555202" cy="461665"/>
          </a:xfrm>
          <a:prstGeom prst="rect">
            <a:avLst/>
          </a:prstGeom>
        </p:spPr>
        <p:txBody>
          <a:bodyPr wrap="square">
            <a:spAutoFit/>
          </a:bodyPr>
          <a:lstStyle/>
          <a:p>
            <a:r>
              <a:rPr lang="en-US" sz="2400" i="1" dirty="0">
                <a:solidFill>
                  <a:srgbClr val="C00000"/>
                </a:solidFill>
                <a:latin typeface="Garamond" panose="02020404030301010803" pitchFamily="18" charset="0"/>
                <a:ea typeface="Times New Roman" panose="02020603050405020304" pitchFamily="18" charset="0"/>
              </a:rPr>
              <a:t>This is equal opportunity, not equal outcome.</a:t>
            </a:r>
            <a:endParaRPr lang="en-US" sz="2400" i="1" dirty="0">
              <a:solidFill>
                <a:srgbClr val="C00000"/>
              </a:solidFill>
              <a:effectLst/>
              <a:latin typeface="Times New Roman" panose="02020603050405020304" pitchFamily="18" charset="0"/>
              <a:ea typeface="Times New Roman" panose="02020603050405020304" pitchFamily="18" charset="0"/>
            </a:endParaRPr>
          </a:p>
        </p:txBody>
      </p:sp>
      <p:sp>
        <p:nvSpPr>
          <p:cNvPr id="8" name="Rectangle 7"/>
          <p:cNvSpPr/>
          <p:nvPr/>
        </p:nvSpPr>
        <p:spPr>
          <a:xfrm>
            <a:off x="501472" y="3191803"/>
            <a:ext cx="10507579" cy="1200329"/>
          </a:xfrm>
          <a:prstGeom prst="rect">
            <a:avLst/>
          </a:prstGeom>
        </p:spPr>
        <p:txBody>
          <a:bodyPr wrap="square">
            <a:spAutoFit/>
          </a:bodyPr>
          <a:lstStyle/>
          <a:p>
            <a:r>
              <a:rPr lang="en-US" sz="2400" b="1" dirty="0">
                <a:solidFill>
                  <a:srgbClr val="222222"/>
                </a:solidFill>
                <a:latin typeface="Garamond" panose="02020404030301010803" pitchFamily="18" charset="0"/>
                <a:ea typeface="Times New Roman" panose="02020603050405020304" pitchFamily="18" charset="0"/>
                <a:cs typeface="Arial" panose="020B0604020202020204" pitchFamily="34" charset="0"/>
              </a:rPr>
              <a:t>Maharishi:</a:t>
            </a:r>
            <a:r>
              <a:rPr lang="en-US" sz="2400" b="1" dirty="0">
                <a:latin typeface="Garamond" panose="02020404030301010803" pitchFamily="18" charset="0"/>
                <a:ea typeface="Times New Roman" panose="02020603050405020304" pitchFamily="18" charset="0"/>
              </a:rPr>
              <a:t> </a:t>
            </a:r>
            <a:r>
              <a:rPr lang="en-US" sz="2400" b="1" dirty="0">
                <a:solidFill>
                  <a:srgbClr val="000000"/>
                </a:solidFill>
                <a:latin typeface="Bradley Hand ITC" panose="03070402050302030203" pitchFamily="66" charset="0"/>
                <a:ea typeface="Times New Roman" panose="02020603050405020304" pitchFamily="18" charset="0"/>
              </a:rPr>
              <a:t>"The important thing is this: to be able, at any moment, to sacrifice what we are for what we could become."</a:t>
            </a:r>
            <a:r>
              <a:rPr lang="en-US" sz="2400" dirty="0">
                <a:solidFill>
                  <a:srgbClr val="000000"/>
                </a:solidFill>
                <a:latin typeface="Times New Roman" panose="02020603050405020304" pitchFamily="18" charset="0"/>
                <a:ea typeface="Times New Roman" panose="02020603050405020304" pitchFamily="18" charset="0"/>
              </a:rPr>
              <a:t> </a:t>
            </a:r>
            <a:r>
              <a:rPr lang="en-US" sz="2400" b="1" dirty="0">
                <a:solidFill>
                  <a:srgbClr val="000000"/>
                </a:solidFill>
                <a:latin typeface="Bradley Hand ITC" panose="03070402050302030203" pitchFamily="66" charset="0"/>
                <a:ea typeface="Times New Roman" panose="02020603050405020304" pitchFamily="18" charset="0"/>
              </a:rPr>
              <a:t>"When we think of failure; </a:t>
            </a:r>
            <a:r>
              <a:rPr lang="en-US" sz="2400" b="1" dirty="0" smtClean="0">
                <a:solidFill>
                  <a:srgbClr val="000000"/>
                </a:solidFill>
                <a:latin typeface="Bradley Hand ITC" panose="03070402050302030203" pitchFamily="66" charset="0"/>
                <a:ea typeface="Times New Roman" panose="02020603050405020304" pitchFamily="18" charset="0"/>
              </a:rPr>
              <a:t>failure </a:t>
            </a:r>
            <a:r>
              <a:rPr lang="en-US" sz="2400" b="1" dirty="0">
                <a:solidFill>
                  <a:srgbClr val="000000"/>
                </a:solidFill>
                <a:latin typeface="Bradley Hand ITC" panose="03070402050302030203" pitchFamily="66" charset="0"/>
                <a:ea typeface="Times New Roman" panose="02020603050405020304" pitchFamily="18" charset="0"/>
              </a:rPr>
              <a:t>will be ours. If we remain undecided; nothing will ever change."</a:t>
            </a:r>
            <a:endParaRPr lang="en-US" sz="24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517515" y="4478556"/>
            <a:ext cx="10395284" cy="830997"/>
          </a:xfrm>
          <a:prstGeom prst="rect">
            <a:avLst/>
          </a:prstGeom>
        </p:spPr>
        <p:txBody>
          <a:bodyPr wrap="square">
            <a:spAutoFit/>
          </a:bodyPr>
          <a:lstStyle/>
          <a:p>
            <a:pPr>
              <a:spcAft>
                <a:spcPts val="1200"/>
              </a:spcAft>
            </a:pPr>
            <a:r>
              <a:rPr lang="en-US" sz="2400" b="1" dirty="0">
                <a:solidFill>
                  <a:srgbClr val="222222"/>
                </a:solidFill>
                <a:latin typeface="Garamond" panose="02020404030301010803" pitchFamily="18" charset="0"/>
                <a:ea typeface="Times New Roman" panose="02020603050405020304" pitchFamily="18" charset="0"/>
                <a:cs typeface="Arial" panose="020B0604020202020204" pitchFamily="34" charset="0"/>
              </a:rPr>
              <a:t>Progressive </a:t>
            </a:r>
            <a:r>
              <a:rPr lang="en-US" sz="2400" b="1"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Belief: </a:t>
            </a:r>
            <a:r>
              <a:rPr lang="en-US" sz="2400" dirty="0">
                <a:solidFill>
                  <a:srgbClr val="222222"/>
                </a:solidFill>
                <a:latin typeface="Garamond" panose="02020404030301010803" pitchFamily="18" charset="0"/>
                <a:ea typeface="Times New Roman" panose="02020603050405020304" pitchFamily="18" charset="0"/>
                <a:cs typeface="Arial" panose="020B0604020202020204" pitchFamily="34" charset="0"/>
              </a:rPr>
              <a:t>The goal is equal outcome. It is unfair that some succeed and others fail</a:t>
            </a:r>
            <a:r>
              <a:rPr lang="en-US" sz="240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417" y="5207000"/>
            <a:ext cx="5831632" cy="1587500"/>
          </a:xfrm>
          <a:prstGeom prst="rect">
            <a:avLst/>
          </a:prstGeom>
        </p:spPr>
      </p:pic>
      <p:sp>
        <p:nvSpPr>
          <p:cNvPr id="4" name="Rectangle 3"/>
          <p:cNvSpPr/>
          <p:nvPr/>
        </p:nvSpPr>
        <p:spPr>
          <a:xfrm>
            <a:off x="6641012" y="5053763"/>
            <a:ext cx="5350691" cy="1569660"/>
          </a:xfrm>
          <a:prstGeom prst="rect">
            <a:avLst/>
          </a:prstGeom>
        </p:spPr>
        <p:txBody>
          <a:bodyPr wrap="square">
            <a:spAutoFit/>
          </a:bodyPr>
          <a:lstStyle/>
          <a:p>
            <a:pPr>
              <a:spcAft>
                <a:spcPts val="1200"/>
              </a:spcAft>
            </a:pPr>
            <a:r>
              <a:rPr lang="en-US" sz="2400" i="1" dirty="0">
                <a:solidFill>
                  <a:srgbClr val="C00000"/>
                </a:solidFill>
                <a:latin typeface="Garamond" panose="02020404030301010803" pitchFamily="18" charset="0"/>
                <a:ea typeface="Times New Roman" panose="02020603050405020304" pitchFamily="18" charset="0"/>
                <a:cs typeface="Arial" panose="020B0604020202020204" pitchFamily="34" charset="0"/>
              </a:rPr>
              <a:t>Progressives create victims and when one accepts </a:t>
            </a:r>
            <a:br>
              <a:rPr lang="en-US" sz="2400" i="1" dirty="0">
                <a:solidFill>
                  <a:srgbClr val="C00000"/>
                </a:solidFill>
                <a:latin typeface="Garamond" panose="02020404030301010803" pitchFamily="18" charset="0"/>
                <a:ea typeface="Times New Roman" panose="02020603050405020304" pitchFamily="18" charset="0"/>
                <a:cs typeface="Arial" panose="020B0604020202020204" pitchFamily="34" charset="0"/>
              </a:rPr>
            </a:br>
            <a:r>
              <a:rPr lang="en-US" sz="2400" i="1" dirty="0">
                <a:solidFill>
                  <a:srgbClr val="C00000"/>
                </a:solidFill>
                <a:latin typeface="Garamond" panose="02020404030301010803" pitchFamily="18" charset="0"/>
                <a:ea typeface="Times New Roman" panose="02020603050405020304" pitchFamily="18" charset="0"/>
                <a:cs typeface="Arial" panose="020B0604020202020204" pitchFamily="34" charset="0"/>
              </a:rPr>
              <a:t>the mantle of victimhood, they lose their capacity </a:t>
            </a:r>
            <a:br>
              <a:rPr lang="en-US" sz="2400" i="1" dirty="0">
                <a:solidFill>
                  <a:srgbClr val="C00000"/>
                </a:solidFill>
                <a:latin typeface="Garamond" panose="02020404030301010803" pitchFamily="18" charset="0"/>
                <a:ea typeface="Times New Roman" panose="02020603050405020304" pitchFamily="18" charset="0"/>
                <a:cs typeface="Arial" panose="020B0604020202020204" pitchFamily="34" charset="0"/>
              </a:rPr>
            </a:br>
            <a:r>
              <a:rPr lang="en-US" sz="2400" i="1" dirty="0">
                <a:solidFill>
                  <a:srgbClr val="C00000"/>
                </a:solidFill>
                <a:latin typeface="Garamond" panose="02020404030301010803" pitchFamily="18" charset="0"/>
                <a:ea typeface="Times New Roman" panose="02020603050405020304" pitchFamily="18" charset="0"/>
                <a:cs typeface="Arial" panose="020B0604020202020204" pitchFamily="34" charset="0"/>
              </a:rPr>
              <a:t>to </a:t>
            </a:r>
            <a:r>
              <a:rPr lang="en-US" sz="2400" i="1" dirty="0" smtClean="0">
                <a:solidFill>
                  <a:srgbClr val="C00000"/>
                </a:solidFill>
                <a:latin typeface="Garamond" panose="02020404030301010803" pitchFamily="18" charset="0"/>
                <a:ea typeface="Times New Roman" panose="02020603050405020304" pitchFamily="18" charset="0"/>
                <a:cs typeface="Arial" panose="020B0604020202020204" pitchFamily="34" charset="0"/>
              </a:rPr>
              <a:t>dream of hopes </a:t>
            </a:r>
            <a:r>
              <a:rPr lang="en-US" sz="2400" i="1" dirty="0">
                <a:solidFill>
                  <a:srgbClr val="C00000"/>
                </a:solidFill>
                <a:latin typeface="Garamond" panose="02020404030301010803" pitchFamily="18" charset="0"/>
                <a:ea typeface="Times New Roman" panose="02020603050405020304" pitchFamily="18" charset="0"/>
                <a:cs typeface="Arial" panose="020B0604020202020204" pitchFamily="34" charset="0"/>
              </a:rPr>
              <a:t>and </a:t>
            </a:r>
            <a:r>
              <a:rPr lang="en-US" sz="2400" i="1" dirty="0" smtClean="0">
                <a:solidFill>
                  <a:srgbClr val="C00000"/>
                </a:solidFill>
                <a:latin typeface="Garamond" panose="02020404030301010803" pitchFamily="18" charset="0"/>
                <a:ea typeface="Times New Roman" panose="02020603050405020304" pitchFamily="18" charset="0"/>
                <a:cs typeface="Arial" panose="020B0604020202020204" pitchFamily="34" charset="0"/>
              </a:rPr>
              <a:t>expectations, let alone </a:t>
            </a:r>
            <a:br>
              <a:rPr lang="en-US" sz="2400" i="1" dirty="0" smtClean="0">
                <a:solidFill>
                  <a:srgbClr val="C00000"/>
                </a:solidFill>
                <a:latin typeface="Garamond" panose="02020404030301010803" pitchFamily="18" charset="0"/>
                <a:ea typeface="Times New Roman" panose="02020603050405020304" pitchFamily="18" charset="0"/>
                <a:cs typeface="Arial" panose="020B0604020202020204" pitchFamily="34" charset="0"/>
              </a:rPr>
            </a:br>
            <a:r>
              <a:rPr lang="en-US" sz="2400" i="1" dirty="0" smtClean="0">
                <a:solidFill>
                  <a:srgbClr val="C00000"/>
                </a:solidFill>
                <a:latin typeface="Garamond" panose="02020404030301010803" pitchFamily="18" charset="0"/>
                <a:ea typeface="Times New Roman" panose="02020603050405020304" pitchFamily="18" charset="0"/>
                <a:cs typeface="Arial" panose="020B0604020202020204" pitchFamily="34" charset="0"/>
              </a:rPr>
              <a:t>realize them.</a:t>
            </a:r>
            <a:endParaRPr lang="en-US" sz="2400" i="1" dirty="0">
              <a:solidFill>
                <a:srgbClr val="C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2135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2206" y="385763"/>
            <a:ext cx="6027612" cy="1200329"/>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lightRig rig="soft" dir="t">
                <a:rot lat="0" lon="0" rev="15600000"/>
              </a:lightRig>
            </a:scene3d>
            <a:sp3d extrusionH="57150" prstMaterial="softEdge">
              <a:bevelT w="25400" h="38100"/>
            </a:sp3d>
          </a:bodyPr>
          <a:lstStyle/>
          <a:p>
            <a:pPr algn="ctr">
              <a:lnSpc>
                <a:spcPct val="75000"/>
              </a:lnSpc>
            </a:pPr>
            <a:r>
              <a:rPr lang="en-US" sz="4800" b="1" dirty="0" smtClean="0">
                <a:ln/>
                <a:solidFill>
                  <a:schemeClr val="accent4"/>
                </a:solidFill>
                <a:latin typeface="Pare Wide" panose="00000400000000000000" pitchFamily="2" charset="0"/>
              </a:rPr>
              <a:t>Maharishi’s Teaching </a:t>
            </a:r>
            <a:br>
              <a:rPr lang="en-US" sz="4800" b="1" dirty="0" smtClean="0">
                <a:ln/>
                <a:solidFill>
                  <a:schemeClr val="accent4"/>
                </a:solidFill>
                <a:latin typeface="Pare Wide" panose="00000400000000000000" pitchFamily="2" charset="0"/>
              </a:rPr>
            </a:br>
            <a:r>
              <a:rPr lang="en-US" sz="4800" b="1" dirty="0" smtClean="0">
                <a:ln/>
                <a:solidFill>
                  <a:schemeClr val="accent4"/>
                </a:solidFill>
                <a:latin typeface="Pare Wide" panose="00000400000000000000" pitchFamily="2" charset="0"/>
              </a:rPr>
              <a:t>&amp; Progressive Beliefs</a:t>
            </a:r>
            <a:endParaRPr lang="en-US" sz="4800" b="1" dirty="0">
              <a:ln/>
              <a:solidFill>
                <a:schemeClr val="accent4"/>
              </a:solidFill>
              <a:latin typeface="Pare Wide" panose="00000400000000000000" pitchFamily="2" charset="0"/>
            </a:endParaRPr>
          </a:p>
        </p:txBody>
      </p:sp>
      <p:sp>
        <p:nvSpPr>
          <p:cNvPr id="3" name="Rectangle 2"/>
          <p:cNvSpPr/>
          <p:nvPr/>
        </p:nvSpPr>
        <p:spPr>
          <a:xfrm>
            <a:off x="529392" y="1637999"/>
            <a:ext cx="10315074" cy="4031873"/>
          </a:xfrm>
          <a:prstGeom prst="rect">
            <a:avLst/>
          </a:prstGeom>
        </p:spPr>
        <p:txBody>
          <a:bodyPr wrap="square">
            <a:spAutoFit/>
          </a:bodyPr>
          <a:lstStyle/>
          <a:p>
            <a:pPr marR="0" lvl="0">
              <a:spcBef>
                <a:spcPts val="0"/>
              </a:spcBef>
              <a:spcAft>
                <a:spcPts val="1200"/>
              </a:spcAft>
            </a:pP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Everyone should be treated equally in life, career, and education; everyone should be treated with respect, until such time they prove they are unworthy of respect.</a:t>
            </a:r>
            <a:endParaRPr lang="en-US" sz="2400" dirty="0">
              <a:latin typeface="Times New Roman" panose="02020603050405020304" pitchFamily="18" charset="0"/>
              <a:ea typeface="Times New Roman" panose="02020603050405020304" pitchFamily="18" charset="0"/>
            </a:endParaRPr>
          </a:p>
          <a:p>
            <a:pPr marR="411480">
              <a:spcAft>
                <a:spcPts val="1200"/>
              </a:spcAft>
            </a:pPr>
            <a:r>
              <a:rPr lang="en-US" sz="2400" b="1"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Maharishi</a:t>
            </a:r>
            <a:r>
              <a:rPr lang="en-US" sz="2400" b="1" dirty="0">
                <a:solidFill>
                  <a:srgbClr val="222222"/>
                </a:solidFill>
                <a:latin typeface="Garamond" panose="02020404030301010803" pitchFamily="18" charset="0"/>
                <a:ea typeface="Times New Roman" panose="02020603050405020304" pitchFamily="18" charset="0"/>
                <a:cs typeface="Arial" panose="020B0604020202020204" pitchFamily="34" charset="0"/>
              </a:rPr>
              <a:t>:</a:t>
            </a:r>
            <a:r>
              <a:rPr lang="en-US" sz="2400" dirty="0">
                <a:solidFill>
                  <a:srgbClr val="222222"/>
                </a:solidFill>
                <a:latin typeface="Garamond" panose="02020404030301010803" pitchFamily="18" charset="0"/>
                <a:ea typeface="Times New Roman" panose="02020603050405020304" pitchFamily="18" charset="0"/>
                <a:cs typeface="Arial" panose="020B0604020202020204" pitchFamily="34" charset="0"/>
              </a:rPr>
              <a:t> </a:t>
            </a:r>
            <a:r>
              <a:rPr lang="en-US" sz="2400" b="1" dirty="0">
                <a:solidFill>
                  <a:srgbClr val="000000"/>
                </a:solidFill>
                <a:latin typeface="Bradley Hand ITC" panose="03070402050302030203" pitchFamily="66" charset="0"/>
                <a:ea typeface="Times New Roman" panose="02020603050405020304" pitchFamily="18" charset="0"/>
              </a:rPr>
              <a:t>We should always see good things in others - </a:t>
            </a:r>
            <a:r>
              <a:rPr lang="en-US" sz="2400" b="1" dirty="0" smtClean="0">
                <a:solidFill>
                  <a:srgbClr val="000000"/>
                </a:solidFill>
                <a:latin typeface="Bradley Hand ITC" panose="03070402050302030203" pitchFamily="66" charset="0"/>
                <a:ea typeface="Times New Roman" panose="02020603050405020304" pitchFamily="18" charset="0"/>
              </a:rPr>
              <a:t>very important</a:t>
            </a:r>
            <a:r>
              <a:rPr lang="en-US" sz="2400" b="1" dirty="0">
                <a:solidFill>
                  <a:srgbClr val="000000"/>
                </a:solidFill>
                <a:latin typeface="Bradley Hand ITC" panose="03070402050302030203" pitchFamily="66" charset="0"/>
                <a:ea typeface="Times New Roman" panose="02020603050405020304" pitchFamily="18" charset="0"/>
              </a:rPr>
              <a:t>.  We are not in a position to criticize anyone.</a:t>
            </a:r>
            <a:endParaRPr lang="en-US" sz="2400" dirty="0">
              <a:latin typeface="Times New Roman" panose="02020603050405020304" pitchFamily="18" charset="0"/>
              <a:ea typeface="Times New Roman" panose="02020603050405020304" pitchFamily="18" charset="0"/>
            </a:endParaRPr>
          </a:p>
          <a:p>
            <a:pPr marR="411480">
              <a:spcAft>
                <a:spcPts val="1200"/>
              </a:spcAft>
            </a:pPr>
            <a:r>
              <a:rPr lang="en-US" sz="2400" b="1"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Progressive Belief: </a:t>
            </a:r>
            <a:r>
              <a:rPr lang="en-US" sz="2400"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Those supporting Progressivism are treated differently than those who challenge their beliefs and resulting policies</a:t>
            </a:r>
            <a:r>
              <a:rPr lang="en-US" sz="2400"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t>
            </a:r>
            <a:r>
              <a:rPr lang="en-US" sz="2400" i="1" spc="-20" dirty="0">
                <a:solidFill>
                  <a:srgbClr val="C00000"/>
                </a:solidFill>
                <a:latin typeface="Garamond" panose="02020404030301010803" pitchFamily="18" charset="0"/>
                <a:ea typeface="Times New Roman" panose="02020603050405020304" pitchFamily="18" charset="0"/>
                <a:cs typeface="Arial" panose="020B0604020202020204" pitchFamily="34" charset="0"/>
              </a:rPr>
              <a:t> </a:t>
            </a:r>
            <a:endParaRPr lang="en-US" sz="2400" i="1" spc="-20" dirty="0" smtClean="0">
              <a:solidFill>
                <a:srgbClr val="C00000"/>
              </a:solidFill>
              <a:latin typeface="Garamond" panose="02020404030301010803" pitchFamily="18" charset="0"/>
              <a:ea typeface="Times New Roman" panose="02020603050405020304" pitchFamily="18" charset="0"/>
              <a:cs typeface="Arial" panose="020B0604020202020204" pitchFamily="34" charset="0"/>
            </a:endParaRPr>
          </a:p>
          <a:p>
            <a:pPr marR="411480">
              <a:spcAft>
                <a:spcPts val="1200"/>
              </a:spcAft>
            </a:pPr>
            <a:r>
              <a:rPr lang="en-US" sz="2400" i="1" spc="-20" dirty="0" smtClean="0">
                <a:solidFill>
                  <a:srgbClr val="C00000"/>
                </a:solidFill>
                <a:latin typeface="Garamond" panose="02020404030301010803" pitchFamily="18" charset="0"/>
                <a:ea typeface="Times New Roman" panose="02020603050405020304" pitchFamily="18" charset="0"/>
                <a:cs typeface="Arial" panose="020B0604020202020204" pitchFamily="34" charset="0"/>
              </a:rPr>
              <a:t>Therefore</a:t>
            </a:r>
            <a:r>
              <a:rPr lang="en-US" sz="2400" i="1" spc="-20" dirty="0">
                <a:solidFill>
                  <a:srgbClr val="C00000"/>
                </a:solidFill>
                <a:latin typeface="Garamond" panose="02020404030301010803" pitchFamily="18" charset="0"/>
                <a:ea typeface="Times New Roman" panose="02020603050405020304" pitchFamily="18" charset="0"/>
                <a:cs typeface="Arial" panose="020B0604020202020204" pitchFamily="34" charset="0"/>
              </a:rPr>
              <a:t>, they treat Clarence Thomas and Brett Kavanaugh very differently from how they </a:t>
            </a:r>
            <a:r>
              <a:rPr lang="en-US" sz="2400" i="1" spc="-20" dirty="0" smtClean="0">
                <a:solidFill>
                  <a:srgbClr val="C00000"/>
                </a:solidFill>
                <a:latin typeface="Garamond" panose="02020404030301010803" pitchFamily="18" charset="0"/>
                <a:ea typeface="Times New Roman" panose="02020603050405020304" pitchFamily="18" charset="0"/>
                <a:cs typeface="Arial" panose="020B0604020202020204" pitchFamily="34" charset="0"/>
              </a:rPr>
              <a:t>treated </a:t>
            </a:r>
            <a:r>
              <a:rPr lang="en-US" sz="2400" i="1" spc="-20" dirty="0">
                <a:solidFill>
                  <a:srgbClr val="C00000"/>
                </a:solidFill>
                <a:latin typeface="Garamond" panose="02020404030301010803" pitchFamily="18" charset="0"/>
                <a:ea typeface="Times New Roman" panose="02020603050405020304" pitchFamily="18" charset="0"/>
                <a:cs typeface="Arial" panose="020B0604020202020204" pitchFamily="34" charset="0"/>
              </a:rPr>
              <a:t>Bill Clinton, </a:t>
            </a:r>
            <a:r>
              <a:rPr lang="en-US" sz="2400" i="1" spc="-20" dirty="0" smtClean="0">
                <a:solidFill>
                  <a:srgbClr val="C00000"/>
                </a:solidFill>
                <a:latin typeface="Garamond" panose="02020404030301010803" pitchFamily="18" charset="0"/>
                <a:ea typeface="Times New Roman" panose="02020603050405020304" pitchFamily="18" charset="0"/>
                <a:cs typeface="Arial" panose="020B0604020202020204" pitchFamily="34" charset="0"/>
              </a:rPr>
              <a:t>JFK, </a:t>
            </a:r>
            <a:r>
              <a:rPr lang="en-US" sz="2400" i="1" spc="-20" dirty="0">
                <a:solidFill>
                  <a:srgbClr val="C00000"/>
                </a:solidFill>
                <a:latin typeface="Garamond" panose="02020404030301010803" pitchFamily="18" charset="0"/>
                <a:ea typeface="Times New Roman" panose="02020603050405020304" pitchFamily="18" charset="0"/>
                <a:cs typeface="Arial" panose="020B0604020202020204" pitchFamily="34" charset="0"/>
              </a:rPr>
              <a:t>and Ted Kennedy.</a:t>
            </a:r>
            <a:r>
              <a:rPr lang="en-US" sz="2400" i="1" dirty="0">
                <a:solidFill>
                  <a:srgbClr val="C00000"/>
                </a:solidFill>
                <a:latin typeface="Garamond" panose="02020404030301010803" pitchFamily="18" charset="0"/>
                <a:ea typeface="Times New Roman" panose="02020603050405020304" pitchFamily="18" charset="0"/>
                <a:cs typeface="Arial" panose="020B0604020202020204" pitchFamily="34" charset="0"/>
              </a:rPr>
              <a:t> </a:t>
            </a:r>
            <a:endParaRPr lang="en-US" sz="2400" i="1" dirty="0">
              <a:solidFill>
                <a:srgbClr val="C00000"/>
              </a:solidFill>
              <a:latin typeface="Times New Roman" panose="02020603050405020304" pitchFamily="18" charset="0"/>
              <a:ea typeface="Times New Roman" panose="02020603050405020304" pitchFamily="18" charset="0"/>
            </a:endParaRPr>
          </a:p>
          <a:p>
            <a:pPr marR="411480">
              <a:spcAft>
                <a:spcPts val="1200"/>
              </a:spcAft>
            </a:pPr>
            <a:endParaRPr lang="en-US" sz="2400" dirty="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9300" y="4925412"/>
            <a:ext cx="6352530" cy="1704985"/>
          </a:xfrm>
          <a:prstGeom prst="rect">
            <a:avLst/>
          </a:prstGeom>
        </p:spPr>
      </p:pic>
    </p:spTree>
    <p:extLst>
      <p:ext uri="{BB962C8B-B14F-4D97-AF65-F5344CB8AC3E}">
        <p14:creationId xmlns:p14="http://schemas.microsoft.com/office/powerpoint/2010/main" val="2890513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1301" y="1507067"/>
            <a:ext cx="4343400" cy="5389033"/>
          </a:xfrm>
          <a:prstGeom prst="rect">
            <a:avLst/>
          </a:prstGeom>
        </p:spPr>
      </p:pic>
      <p:sp>
        <p:nvSpPr>
          <p:cNvPr id="2" name="TextBox 1"/>
          <p:cNvSpPr txBox="1"/>
          <p:nvPr/>
        </p:nvSpPr>
        <p:spPr>
          <a:xfrm>
            <a:off x="3082206" y="385763"/>
            <a:ext cx="6027612" cy="1200329"/>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lightRig rig="soft" dir="t">
                <a:rot lat="0" lon="0" rev="15600000"/>
              </a:lightRig>
            </a:scene3d>
            <a:sp3d extrusionH="57150" prstMaterial="softEdge">
              <a:bevelT w="25400" h="38100"/>
            </a:sp3d>
          </a:bodyPr>
          <a:lstStyle/>
          <a:p>
            <a:pPr algn="ctr">
              <a:lnSpc>
                <a:spcPct val="75000"/>
              </a:lnSpc>
            </a:pPr>
            <a:r>
              <a:rPr lang="en-US" sz="4800" b="1" dirty="0" smtClean="0">
                <a:ln/>
                <a:solidFill>
                  <a:schemeClr val="accent4"/>
                </a:solidFill>
                <a:latin typeface="Pare Wide" panose="00000400000000000000" pitchFamily="2" charset="0"/>
              </a:rPr>
              <a:t>Maharishi’s Teaching </a:t>
            </a:r>
            <a:br>
              <a:rPr lang="en-US" sz="4800" b="1" dirty="0" smtClean="0">
                <a:ln/>
                <a:solidFill>
                  <a:schemeClr val="accent4"/>
                </a:solidFill>
                <a:latin typeface="Pare Wide" panose="00000400000000000000" pitchFamily="2" charset="0"/>
              </a:rPr>
            </a:br>
            <a:r>
              <a:rPr lang="en-US" sz="4800" b="1" dirty="0" smtClean="0">
                <a:ln/>
                <a:solidFill>
                  <a:schemeClr val="accent4"/>
                </a:solidFill>
                <a:latin typeface="Pare Wide" panose="00000400000000000000" pitchFamily="2" charset="0"/>
              </a:rPr>
              <a:t>&amp; Progressive Beliefs</a:t>
            </a:r>
            <a:endParaRPr lang="en-US" sz="4800" b="1" dirty="0">
              <a:ln/>
              <a:solidFill>
                <a:schemeClr val="accent4"/>
              </a:solidFill>
              <a:latin typeface="Pare Wide" panose="00000400000000000000" pitchFamily="2" charset="0"/>
            </a:endParaRPr>
          </a:p>
        </p:txBody>
      </p:sp>
      <p:sp>
        <p:nvSpPr>
          <p:cNvPr id="3" name="Rectangle 2"/>
          <p:cNvSpPr/>
          <p:nvPr/>
        </p:nvSpPr>
        <p:spPr>
          <a:xfrm>
            <a:off x="549597" y="1631253"/>
            <a:ext cx="8924603" cy="3877985"/>
          </a:xfrm>
          <a:prstGeom prst="rect">
            <a:avLst/>
          </a:prstGeom>
        </p:spPr>
        <p:txBody>
          <a:bodyPr wrap="square">
            <a:spAutoFit/>
          </a:bodyPr>
          <a:lstStyle/>
          <a:p>
            <a:pPr marR="0" lvl="0">
              <a:spcBef>
                <a:spcPts val="0"/>
              </a:spcBef>
              <a:spcAft>
                <a:spcPts val="1200"/>
              </a:spcAft>
            </a:pP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No </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one </a:t>
            </a: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should receive special treatment under the law; </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Lady </a:t>
            </a: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Justice </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wears </a:t>
            </a: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a </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
            </a:r>
            <a:b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b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blindfold </a:t>
            </a: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for a reason</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a:p>
            <a:pPr>
              <a:spcAft>
                <a:spcPts val="1200"/>
              </a:spcAft>
            </a:pPr>
            <a:r>
              <a:rPr lang="en-US" sz="2400" b="1" dirty="0">
                <a:solidFill>
                  <a:srgbClr val="222222"/>
                </a:solidFill>
                <a:latin typeface="Garamond" panose="02020404030301010803" pitchFamily="18" charset="0"/>
                <a:ea typeface="Times New Roman" panose="02020603050405020304" pitchFamily="18" charset="0"/>
                <a:cs typeface="Arial" panose="020B0604020202020204" pitchFamily="34" charset="0"/>
              </a:rPr>
              <a:t>Maharishi:</a:t>
            </a:r>
            <a:r>
              <a:rPr lang="en-US" sz="2400" dirty="0">
                <a:solidFill>
                  <a:srgbClr val="222222"/>
                </a:solidFill>
                <a:latin typeface="Garamond" panose="02020404030301010803" pitchFamily="18" charset="0"/>
                <a:ea typeface="Times New Roman" panose="02020603050405020304" pitchFamily="18" charset="0"/>
                <a:cs typeface="Arial" panose="020B0604020202020204" pitchFamily="34" charset="0"/>
              </a:rPr>
              <a:t> </a:t>
            </a:r>
            <a:r>
              <a:rPr lang="en-US" sz="2400" b="1" dirty="0">
                <a:solidFill>
                  <a:srgbClr val="000000"/>
                </a:solidFill>
                <a:latin typeface="Bradley Hand ITC" panose="03070402050302030203" pitchFamily="66" charset="0"/>
                <a:ea typeface="Times New Roman" panose="02020603050405020304" pitchFamily="18" charset="0"/>
              </a:rPr>
              <a:t>"Nature supports right action." "We don't do </a:t>
            </a:r>
            <a:r>
              <a:rPr lang="en-US" sz="2400" b="1" dirty="0" smtClean="0">
                <a:solidFill>
                  <a:srgbClr val="000000"/>
                </a:solidFill>
                <a:latin typeface="Bradley Hand ITC" panose="03070402050302030203" pitchFamily="66" charset="0"/>
                <a:ea typeface="Times New Roman" panose="02020603050405020304" pitchFamily="18" charset="0"/>
              </a:rPr>
              <a:t/>
            </a:r>
            <a:br>
              <a:rPr lang="en-US" sz="2400" b="1" dirty="0" smtClean="0">
                <a:solidFill>
                  <a:srgbClr val="000000"/>
                </a:solidFill>
                <a:latin typeface="Bradley Hand ITC" panose="03070402050302030203" pitchFamily="66" charset="0"/>
                <a:ea typeface="Times New Roman" panose="02020603050405020304" pitchFamily="18" charset="0"/>
              </a:rPr>
            </a:br>
            <a:r>
              <a:rPr lang="en-US" sz="2400" b="1" dirty="0" smtClean="0">
                <a:solidFill>
                  <a:srgbClr val="000000"/>
                </a:solidFill>
                <a:latin typeface="Bradley Hand ITC" panose="03070402050302030203" pitchFamily="66" charset="0"/>
                <a:ea typeface="Times New Roman" panose="02020603050405020304" pitchFamily="18" charset="0"/>
              </a:rPr>
              <a:t>what </a:t>
            </a:r>
            <a:r>
              <a:rPr lang="en-US" sz="2400" b="1" dirty="0">
                <a:solidFill>
                  <a:srgbClr val="000000"/>
                </a:solidFill>
                <a:latin typeface="Bradley Hand ITC" panose="03070402050302030203" pitchFamily="66" charset="0"/>
                <a:ea typeface="Times New Roman" panose="02020603050405020304" pitchFamily="18" charset="0"/>
              </a:rPr>
              <a:t>we know is wrong</a:t>
            </a:r>
            <a:r>
              <a:rPr lang="en-US" sz="2400" b="1" dirty="0" smtClean="0">
                <a:solidFill>
                  <a:srgbClr val="000000"/>
                </a:solidFill>
                <a:latin typeface="Bradley Hand ITC" panose="03070402050302030203" pitchFamily="66"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spcAft>
                <a:spcPts val="1200"/>
              </a:spcAft>
            </a:pPr>
            <a:r>
              <a:rPr lang="en-US" sz="2400" b="1" dirty="0">
                <a:solidFill>
                  <a:srgbClr val="222222"/>
                </a:solidFill>
                <a:latin typeface="Garamond" panose="02020404030301010803" pitchFamily="18" charset="0"/>
                <a:ea typeface="Times New Roman" panose="02020603050405020304" pitchFamily="18" charset="0"/>
                <a:cs typeface="Arial" panose="020B0604020202020204" pitchFamily="34" charset="0"/>
              </a:rPr>
              <a:t>Progressive </a:t>
            </a:r>
            <a:r>
              <a:rPr lang="en-US" sz="2400" b="1"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Belief:</a:t>
            </a:r>
            <a:r>
              <a:rPr lang="en-US" sz="240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 </a:t>
            </a:r>
            <a:r>
              <a:rPr lang="en-US" sz="2400" dirty="0">
                <a:solidFill>
                  <a:srgbClr val="222222"/>
                </a:solidFill>
                <a:latin typeface="Garamond" panose="02020404030301010803" pitchFamily="18" charset="0"/>
                <a:ea typeface="Times New Roman" panose="02020603050405020304" pitchFamily="18" charset="0"/>
                <a:cs typeface="Arial" panose="020B0604020202020204" pitchFamily="34" charset="0"/>
              </a:rPr>
              <a:t>Powerful </a:t>
            </a:r>
            <a:r>
              <a:rPr lang="en-US" sz="2400"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Progressives should be judged </a:t>
            </a:r>
            <a:r>
              <a:rPr lang="en-US" sz="2400"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
            </a:r>
            <a:br>
              <a:rPr lang="en-US" sz="2400"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br>
            <a:r>
              <a:rPr lang="en-US" sz="2400"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differently </a:t>
            </a:r>
            <a:r>
              <a:rPr lang="en-US" sz="2400"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than the “common” folk. </a:t>
            </a:r>
            <a:endParaRPr lang="en-US" sz="2400" dirty="0">
              <a:latin typeface="Times New Roman" panose="02020603050405020304" pitchFamily="18" charset="0"/>
              <a:ea typeface="Times New Roman" panose="02020603050405020304" pitchFamily="18" charset="0"/>
            </a:endParaRPr>
          </a:p>
          <a:p>
            <a:pPr>
              <a:spcAft>
                <a:spcPts val="1200"/>
              </a:spcAft>
            </a:pPr>
            <a:r>
              <a:rPr lang="en-US" sz="2400" i="1" spc="-20" dirty="0">
                <a:solidFill>
                  <a:srgbClr val="FF0000"/>
                </a:solidFill>
                <a:latin typeface="Garamond" panose="02020404030301010803" pitchFamily="18" charset="0"/>
                <a:ea typeface="Times New Roman" panose="02020603050405020304" pitchFamily="18" charset="0"/>
                <a:cs typeface="Arial" panose="020B0604020202020204" pitchFamily="34" charset="0"/>
              </a:rPr>
              <a:t>Hillary’s criminal behavior regarding her unauthorized server and emails </a:t>
            </a:r>
            <a:r>
              <a:rPr lang="en-US" sz="2400" i="1" spc="-20"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t/>
            </a:r>
            <a:br>
              <a:rPr lang="en-US" sz="2400" i="1" spc="-20"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br>
            <a:r>
              <a:rPr lang="en-US" sz="2400" i="1" spc="-20"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t>was </a:t>
            </a:r>
            <a:r>
              <a:rPr lang="en-US" sz="2400" i="1" spc="-20" dirty="0">
                <a:solidFill>
                  <a:srgbClr val="FF0000"/>
                </a:solidFill>
                <a:latin typeface="Garamond" panose="02020404030301010803" pitchFamily="18" charset="0"/>
                <a:ea typeface="Times New Roman" panose="02020603050405020304" pitchFamily="18" charset="0"/>
                <a:cs typeface="Arial" panose="020B0604020202020204" pitchFamily="34" charset="0"/>
              </a:rPr>
              <a:t>essentially ignored while a sailor, who innocently took some pictures inside of </a:t>
            </a:r>
            <a:r>
              <a:rPr lang="en-US" sz="2400" i="1" spc="-20"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t/>
            </a:r>
            <a:br>
              <a:rPr lang="en-US" sz="2400" i="1" spc="-20"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br>
            <a:r>
              <a:rPr lang="en-US" sz="2400" i="1" spc="-20"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t>his </a:t>
            </a:r>
            <a:r>
              <a:rPr lang="en-US" sz="2400" i="1" spc="-20" dirty="0">
                <a:solidFill>
                  <a:srgbClr val="FF0000"/>
                </a:solidFill>
                <a:latin typeface="Garamond" panose="02020404030301010803" pitchFamily="18" charset="0"/>
                <a:ea typeface="Times New Roman" panose="02020603050405020304" pitchFamily="18" charset="0"/>
                <a:cs typeface="Arial" panose="020B0604020202020204" pitchFamily="34" charset="0"/>
              </a:rPr>
              <a:t>nuclear sub, was sentenced to a year in jail and branded a felon for the rest of his life.</a:t>
            </a:r>
            <a:endParaRPr lang="en-US" sz="2400" i="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49448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99" y="4394200"/>
            <a:ext cx="4292601" cy="2285999"/>
          </a:xfrm>
          <a:prstGeom prst="rect">
            <a:avLst/>
          </a:prstGeom>
        </p:spPr>
      </p:pic>
      <p:sp>
        <p:nvSpPr>
          <p:cNvPr id="2" name="TextBox 1"/>
          <p:cNvSpPr txBox="1"/>
          <p:nvPr/>
        </p:nvSpPr>
        <p:spPr>
          <a:xfrm>
            <a:off x="3082206" y="385763"/>
            <a:ext cx="6027612" cy="1200329"/>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lightRig rig="soft" dir="t">
                <a:rot lat="0" lon="0" rev="15600000"/>
              </a:lightRig>
            </a:scene3d>
            <a:sp3d extrusionH="57150" prstMaterial="softEdge">
              <a:bevelT w="25400" h="38100"/>
            </a:sp3d>
          </a:bodyPr>
          <a:lstStyle/>
          <a:p>
            <a:pPr algn="ctr">
              <a:lnSpc>
                <a:spcPct val="75000"/>
              </a:lnSpc>
            </a:pPr>
            <a:r>
              <a:rPr lang="en-US" sz="4800" b="1" dirty="0" smtClean="0">
                <a:ln/>
                <a:solidFill>
                  <a:schemeClr val="accent4"/>
                </a:solidFill>
                <a:latin typeface="Pare Wide" panose="00000400000000000000" pitchFamily="2" charset="0"/>
              </a:rPr>
              <a:t>Maharishi’s Teaching </a:t>
            </a:r>
            <a:br>
              <a:rPr lang="en-US" sz="4800" b="1" dirty="0" smtClean="0">
                <a:ln/>
                <a:solidFill>
                  <a:schemeClr val="accent4"/>
                </a:solidFill>
                <a:latin typeface="Pare Wide" panose="00000400000000000000" pitchFamily="2" charset="0"/>
              </a:rPr>
            </a:br>
            <a:r>
              <a:rPr lang="en-US" sz="4800" b="1" dirty="0" smtClean="0">
                <a:ln/>
                <a:solidFill>
                  <a:schemeClr val="accent4"/>
                </a:solidFill>
                <a:latin typeface="Pare Wide" panose="00000400000000000000" pitchFamily="2" charset="0"/>
              </a:rPr>
              <a:t>&amp; Progressive Beliefs</a:t>
            </a:r>
            <a:endParaRPr lang="en-US" sz="4800" b="1" dirty="0">
              <a:ln/>
              <a:solidFill>
                <a:schemeClr val="accent4"/>
              </a:solidFill>
              <a:latin typeface="Pare Wide" panose="00000400000000000000" pitchFamily="2" charset="0"/>
            </a:endParaRPr>
          </a:p>
        </p:txBody>
      </p:sp>
      <p:sp>
        <p:nvSpPr>
          <p:cNvPr id="3" name="Rectangle 2"/>
          <p:cNvSpPr/>
          <p:nvPr/>
        </p:nvSpPr>
        <p:spPr>
          <a:xfrm>
            <a:off x="512719" y="1645458"/>
            <a:ext cx="11004885" cy="2616101"/>
          </a:xfrm>
          <a:prstGeom prst="rect">
            <a:avLst/>
          </a:prstGeom>
        </p:spPr>
        <p:txBody>
          <a:bodyPr wrap="square">
            <a:spAutoFit/>
          </a:bodyPr>
          <a:lstStyle/>
          <a:p>
            <a:pPr marR="0" lvl="0">
              <a:spcBef>
                <a:spcPts val="0"/>
              </a:spcBef>
              <a:spcAft>
                <a:spcPts val="1200"/>
              </a:spcAft>
            </a:pPr>
            <a:r>
              <a:rPr lang="en-US" sz="2400" i="1" dirty="0">
                <a:solidFill>
                  <a:srgbClr val="222222"/>
                </a:solidFill>
                <a:latin typeface="Garamond" panose="02020404030301010803" pitchFamily="18" charset="0"/>
                <a:ea typeface="Times New Roman" panose="02020603050405020304" pitchFamily="18" charset="0"/>
                <a:cs typeface="Arial" panose="020B0604020202020204" pitchFamily="34" charset="0"/>
              </a:rPr>
              <a:t>Our laws must be followed. Bad or worthless laws should be changed, but until those laws are changed, those breaking them out of ignorance or in protest must accept the penalty for their actions</a:t>
            </a:r>
            <a:r>
              <a:rPr lang="en-US" sz="2400" i="1"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a:p>
            <a:pPr>
              <a:spcAft>
                <a:spcPts val="1200"/>
              </a:spcAft>
            </a:pPr>
            <a:r>
              <a:rPr lang="en-US" sz="2400" b="1" dirty="0">
                <a:solidFill>
                  <a:srgbClr val="222222"/>
                </a:solidFill>
                <a:latin typeface="Garamond" panose="02020404030301010803" pitchFamily="18" charset="0"/>
                <a:ea typeface="Times New Roman" panose="02020603050405020304" pitchFamily="18" charset="0"/>
                <a:cs typeface="Arial" panose="020B0604020202020204" pitchFamily="34" charset="0"/>
              </a:rPr>
              <a:t>Maharishi:</a:t>
            </a:r>
            <a:r>
              <a:rPr lang="en-US" sz="2400" dirty="0">
                <a:solidFill>
                  <a:srgbClr val="222222"/>
                </a:solidFill>
                <a:latin typeface="Garamond" panose="02020404030301010803" pitchFamily="18" charset="0"/>
                <a:ea typeface="Times New Roman" panose="02020603050405020304" pitchFamily="18" charset="0"/>
                <a:cs typeface="Arial" panose="020B0604020202020204" pitchFamily="34" charset="0"/>
              </a:rPr>
              <a:t> </a:t>
            </a:r>
            <a:r>
              <a:rPr lang="en-US" sz="2400" b="1" dirty="0">
                <a:solidFill>
                  <a:srgbClr val="000000"/>
                </a:solidFill>
                <a:latin typeface="Bradley Hand ITC" panose="03070402050302030203" pitchFamily="66" charset="0"/>
                <a:ea typeface="Times New Roman" panose="02020603050405020304" pitchFamily="18" charset="0"/>
              </a:rPr>
              <a:t>"We must take situations as they are. We must only change our mental attitudes towards them</a:t>
            </a:r>
            <a:r>
              <a:rPr lang="en-US" sz="2400" b="1" dirty="0" smtClean="0">
                <a:solidFill>
                  <a:srgbClr val="000000"/>
                </a:solidFill>
                <a:latin typeface="Bradley Hand ITC" panose="03070402050302030203" pitchFamily="66"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spcAft>
                <a:spcPts val="1200"/>
              </a:spcAft>
            </a:pPr>
            <a:r>
              <a:rPr lang="en-US" sz="2400" b="1" dirty="0">
                <a:solidFill>
                  <a:srgbClr val="222222"/>
                </a:solidFill>
                <a:latin typeface="Garamond" panose="02020404030301010803" pitchFamily="18" charset="0"/>
                <a:ea typeface="Times New Roman" panose="02020603050405020304" pitchFamily="18" charset="0"/>
                <a:cs typeface="Arial" panose="020B0604020202020204" pitchFamily="34" charset="0"/>
              </a:rPr>
              <a:t>Progressive </a:t>
            </a:r>
            <a:r>
              <a:rPr lang="en-US" sz="2400" b="1"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Belief:</a:t>
            </a:r>
            <a:r>
              <a:rPr lang="en-US" sz="2400" dirty="0" smtClean="0">
                <a:latin typeface="Garamond" panose="02020404030301010803" pitchFamily="18" charset="0"/>
                <a:ea typeface="Times New Roman" panose="02020603050405020304" pitchFamily="18" charset="0"/>
              </a:rPr>
              <a:t> </a:t>
            </a:r>
            <a:r>
              <a:rPr lang="en-US" sz="2400" dirty="0">
                <a:latin typeface="Garamond" panose="02020404030301010803" pitchFamily="18" charset="0"/>
                <a:ea typeface="Times New Roman" panose="02020603050405020304" pitchFamily="18" charset="0"/>
              </a:rPr>
              <a:t>Ignore any law that opposes a Progressive </a:t>
            </a:r>
            <a:r>
              <a:rPr lang="en-US" sz="2400" dirty="0" smtClean="0">
                <a:latin typeface="Garamond" panose="02020404030301010803" pitchFamily="18" charset="0"/>
                <a:ea typeface="Times New Roman" panose="02020603050405020304" pitchFamily="18" charset="0"/>
              </a:rPr>
              <a:t>Belief </a:t>
            </a:r>
            <a:r>
              <a:rPr lang="en-US" sz="2400" dirty="0">
                <a:latin typeface="Garamond" panose="02020404030301010803" pitchFamily="18" charset="0"/>
                <a:ea typeface="Times New Roman" panose="02020603050405020304" pitchFamily="18" charset="0"/>
              </a:rPr>
              <a:t>until such time that a Progressive judge can find the law unconstitutional</a:t>
            </a:r>
            <a:r>
              <a:rPr lang="en-US" sz="2400" dirty="0" smtClean="0">
                <a:latin typeface="Garamond" panose="02020404030301010803" pitchFamily="18" charset="0"/>
                <a:ea typeface="Times New Roman" panose="02020603050405020304" pitchFamily="18" charset="0"/>
              </a:rPr>
              <a:t>.</a:t>
            </a:r>
          </a:p>
        </p:txBody>
      </p:sp>
      <p:sp>
        <p:nvSpPr>
          <p:cNvPr id="5" name="Rectangle 4"/>
          <p:cNvSpPr/>
          <p:nvPr/>
        </p:nvSpPr>
        <p:spPr>
          <a:xfrm>
            <a:off x="5105400" y="4315936"/>
            <a:ext cx="6362700" cy="2308324"/>
          </a:xfrm>
          <a:prstGeom prst="rect">
            <a:avLst/>
          </a:prstGeom>
        </p:spPr>
        <p:txBody>
          <a:bodyPr wrap="square">
            <a:spAutoFit/>
          </a:bodyPr>
          <a:lstStyle/>
          <a:p>
            <a:pPr>
              <a:spcAft>
                <a:spcPts val="1200"/>
              </a:spcAft>
            </a:pPr>
            <a:r>
              <a:rPr lang="en-US" sz="2400" i="1" dirty="0">
                <a:solidFill>
                  <a:srgbClr val="C00000"/>
                </a:solidFill>
                <a:latin typeface="Garamond" panose="02020404030301010803" pitchFamily="18" charset="0"/>
                <a:ea typeface="Times New Roman" panose="02020603050405020304" pitchFamily="18" charset="0"/>
              </a:rPr>
              <a:t>The best example of this is sanctuary cities. The written law in the United States is extremely </a:t>
            </a:r>
            <a:r>
              <a:rPr lang="en-US" sz="2400" i="1" dirty="0" smtClean="0">
                <a:solidFill>
                  <a:srgbClr val="C00000"/>
                </a:solidFill>
                <a:latin typeface="Garamond" panose="02020404030301010803" pitchFamily="18" charset="0"/>
                <a:ea typeface="Times New Roman" panose="02020603050405020304" pitchFamily="18" charset="0"/>
              </a:rPr>
              <a:t>clear: </a:t>
            </a:r>
            <a:r>
              <a:rPr lang="en-US" sz="2400" i="1" dirty="0">
                <a:solidFill>
                  <a:srgbClr val="C00000"/>
                </a:solidFill>
                <a:latin typeface="Garamond" panose="02020404030301010803" pitchFamily="18" charset="0"/>
                <a:ea typeface="Times New Roman" panose="02020603050405020304" pitchFamily="18" charset="0"/>
              </a:rPr>
              <a:t>people who enter our country illegally have no rights and must be returned to their country of origin. If the right thing to do is to provide them </a:t>
            </a:r>
            <a:r>
              <a:rPr lang="en-US" sz="2400" i="1" dirty="0" smtClean="0">
                <a:solidFill>
                  <a:srgbClr val="C00000"/>
                </a:solidFill>
                <a:latin typeface="Garamond" panose="02020404030301010803" pitchFamily="18" charset="0"/>
                <a:ea typeface="Times New Roman" panose="02020603050405020304" pitchFamily="18" charset="0"/>
              </a:rPr>
              <a:t>sanctuary; </a:t>
            </a:r>
            <a:r>
              <a:rPr lang="en-US" sz="2400" i="1" dirty="0">
                <a:solidFill>
                  <a:srgbClr val="C00000"/>
                </a:solidFill>
                <a:latin typeface="Garamond" panose="02020404030301010803" pitchFamily="18" charset="0"/>
                <a:ea typeface="Times New Roman" panose="02020603050405020304" pitchFamily="18" charset="0"/>
              </a:rPr>
              <a:t>work to change the law, but don’t break it and then flaunt the breaking of the law.</a:t>
            </a:r>
            <a:endParaRPr lang="en-US" sz="2400" i="1" dirty="0">
              <a:solidFill>
                <a:srgbClr val="C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94260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2206" y="385763"/>
            <a:ext cx="6027612" cy="1200329"/>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lightRig rig="soft" dir="t">
                <a:rot lat="0" lon="0" rev="15600000"/>
              </a:lightRig>
            </a:scene3d>
            <a:sp3d extrusionH="57150" prstMaterial="softEdge">
              <a:bevelT w="25400" h="38100"/>
            </a:sp3d>
          </a:bodyPr>
          <a:lstStyle/>
          <a:p>
            <a:pPr algn="ctr">
              <a:lnSpc>
                <a:spcPct val="75000"/>
              </a:lnSpc>
            </a:pPr>
            <a:r>
              <a:rPr lang="en-US" sz="4800" b="1" dirty="0" smtClean="0">
                <a:ln/>
                <a:solidFill>
                  <a:schemeClr val="accent4"/>
                </a:solidFill>
                <a:latin typeface="Pare Wide" panose="00000400000000000000" pitchFamily="2" charset="0"/>
              </a:rPr>
              <a:t>Maharishi’s Teaching </a:t>
            </a:r>
            <a:br>
              <a:rPr lang="en-US" sz="4800" b="1" dirty="0" smtClean="0">
                <a:ln/>
                <a:solidFill>
                  <a:schemeClr val="accent4"/>
                </a:solidFill>
                <a:latin typeface="Pare Wide" panose="00000400000000000000" pitchFamily="2" charset="0"/>
              </a:rPr>
            </a:br>
            <a:r>
              <a:rPr lang="en-US" sz="4800" b="1" dirty="0" smtClean="0">
                <a:ln/>
                <a:solidFill>
                  <a:schemeClr val="accent4"/>
                </a:solidFill>
                <a:latin typeface="Pare Wide" panose="00000400000000000000" pitchFamily="2" charset="0"/>
              </a:rPr>
              <a:t>&amp; Progressive Beliefs</a:t>
            </a:r>
            <a:endParaRPr lang="en-US" sz="4800" b="1" dirty="0">
              <a:ln/>
              <a:solidFill>
                <a:schemeClr val="accent4"/>
              </a:solidFill>
              <a:latin typeface="Pare Wide" panose="00000400000000000000" pitchFamily="2" charset="0"/>
            </a:endParaRPr>
          </a:p>
        </p:txBody>
      </p:sp>
      <p:sp>
        <p:nvSpPr>
          <p:cNvPr id="4" name="Rectangle 3"/>
          <p:cNvSpPr/>
          <p:nvPr/>
        </p:nvSpPr>
        <p:spPr>
          <a:xfrm>
            <a:off x="496781" y="1658320"/>
            <a:ext cx="10986655" cy="3139321"/>
          </a:xfrm>
          <a:prstGeom prst="rect">
            <a:avLst/>
          </a:prstGeom>
        </p:spPr>
        <p:txBody>
          <a:bodyPr wrap="square">
            <a:spAutoFit/>
          </a:bodyPr>
          <a:lstStyle/>
          <a:p>
            <a:pPr marR="0" lvl="0" algn="just">
              <a:spcBef>
                <a:spcPts val="1200"/>
              </a:spcBef>
              <a:spcAft>
                <a:spcPts val="0"/>
              </a:spcAft>
            </a:pP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With the “God-given rights” clearly stated by our founders, come significant responsibilities; the major one being to respect one another and to call out those who take advantage of the weak and ignorant</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a:p>
            <a:pPr>
              <a:spcBef>
                <a:spcPts val="1200"/>
              </a:spcBef>
            </a:pPr>
            <a:r>
              <a:rPr lang="en-US" sz="2400" b="1" dirty="0">
                <a:solidFill>
                  <a:srgbClr val="222222"/>
                </a:solidFill>
                <a:latin typeface="Garamond" panose="02020404030301010803" pitchFamily="18" charset="0"/>
                <a:ea typeface="Times New Roman" panose="02020603050405020304" pitchFamily="18" charset="0"/>
                <a:cs typeface="Arial" panose="020B0604020202020204" pitchFamily="34" charset="0"/>
              </a:rPr>
              <a:t>Maharishi:</a:t>
            </a:r>
            <a:r>
              <a:rPr lang="en-US" sz="2400" dirty="0">
                <a:solidFill>
                  <a:srgbClr val="222222"/>
                </a:solidFill>
                <a:latin typeface="Garamond" panose="02020404030301010803" pitchFamily="18" charset="0"/>
                <a:ea typeface="Times New Roman" panose="02020603050405020304" pitchFamily="18" charset="0"/>
                <a:cs typeface="Arial" panose="020B0604020202020204" pitchFamily="34" charset="0"/>
              </a:rPr>
              <a:t> </a:t>
            </a:r>
            <a:r>
              <a:rPr lang="en-US" sz="2400" b="1" dirty="0">
                <a:solidFill>
                  <a:srgbClr val="000000"/>
                </a:solidFill>
                <a:latin typeface="Bradley Hand ITC" panose="03070402050302030203" pitchFamily="66" charset="0"/>
                <a:ea typeface="Times New Roman" panose="02020603050405020304" pitchFamily="18" charset="0"/>
              </a:rPr>
              <a:t>"Everything is an expression of our own intelligence. Through simple, innocent, natural unbounded awareness - fullness of Self, all is </a:t>
            </a:r>
            <a:r>
              <a:rPr lang="en-US" sz="2400" b="1" dirty="0" smtClean="0">
                <a:solidFill>
                  <a:srgbClr val="000000"/>
                </a:solidFill>
                <a:latin typeface="Bradley Hand ITC" panose="03070402050302030203" pitchFamily="66" charset="0"/>
                <a:ea typeface="Times New Roman" panose="02020603050405020304" pitchFamily="18" charset="0"/>
              </a:rPr>
              <a:t>accomplished.”</a:t>
            </a:r>
            <a:r>
              <a:rPr lang="en-US" sz="2400" b="1" dirty="0">
                <a:solidFill>
                  <a:srgbClr val="000000"/>
                </a:solidFill>
                <a:latin typeface="Bradley Hand ITC" panose="03070402050302030203" pitchFamily="66"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just">
              <a:spcBef>
                <a:spcPts val="1200"/>
              </a:spcBef>
            </a:pPr>
            <a:r>
              <a:rPr lang="en-US" sz="2400" b="1" dirty="0">
                <a:solidFill>
                  <a:srgbClr val="222222"/>
                </a:solidFill>
                <a:latin typeface="Garamond" panose="02020404030301010803" pitchFamily="18" charset="0"/>
                <a:ea typeface="Times New Roman" panose="02020603050405020304" pitchFamily="18" charset="0"/>
                <a:cs typeface="Arial" panose="020B0604020202020204" pitchFamily="34" charset="0"/>
              </a:rPr>
              <a:t>Progressive </a:t>
            </a:r>
            <a:r>
              <a:rPr lang="en-US" sz="2400" b="1"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Belief:</a:t>
            </a:r>
            <a:r>
              <a:rPr lang="en-US" sz="240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 </a:t>
            </a:r>
            <a:r>
              <a:rPr lang="en-US" sz="2400" dirty="0">
                <a:solidFill>
                  <a:srgbClr val="222222"/>
                </a:solidFill>
                <a:latin typeface="Garamond" panose="02020404030301010803" pitchFamily="18" charset="0"/>
                <a:ea typeface="Times New Roman" panose="02020603050405020304" pitchFamily="18" charset="0"/>
                <a:cs typeface="Arial" panose="020B0604020202020204" pitchFamily="34" charset="0"/>
              </a:rPr>
              <a:t>Individuals are only responsible to the </a:t>
            </a:r>
            <a:r>
              <a:rPr lang="en-US" sz="240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State</a:t>
            </a:r>
            <a:r>
              <a:rPr lang="en-US" sz="2400" dirty="0">
                <a:solidFill>
                  <a:srgbClr val="222222"/>
                </a:solidFill>
                <a:latin typeface="Garamond" panose="02020404030301010803" pitchFamily="18" charset="0"/>
                <a:ea typeface="Times New Roman" panose="02020603050405020304" pitchFamily="18" charset="0"/>
                <a:cs typeface="Arial" panose="020B0604020202020204" pitchFamily="34" charset="0"/>
              </a:rPr>
              <a:t>. </a:t>
            </a:r>
            <a:r>
              <a:rPr lang="en-US" sz="2400" dirty="0" smtClean="0">
                <a:latin typeface="Garamond" panose="02020404030301010803" pitchFamily="18" charset="0"/>
                <a:ea typeface="Times New Roman" panose="02020603050405020304" pitchFamily="18" charset="0"/>
              </a:rPr>
              <a:t>There is no such thing as “God-given rights.” The State is the only source of all rights and privileges.</a:t>
            </a:r>
            <a:endParaRPr lang="en-US" sz="2400" dirty="0">
              <a:latin typeface="Garamond" panose="02020404030301010803" pitchFamily="18" charset="0"/>
              <a:ea typeface="Times New Roman" panose="02020603050405020304" pitchFamily="18" charset="0"/>
            </a:endParaRPr>
          </a:p>
          <a:p>
            <a:pPr algn="just">
              <a:spcBef>
                <a:spcPts val="1200"/>
              </a:spcBef>
            </a:pPr>
            <a:r>
              <a:rPr lang="en-US" sz="2400" i="1" dirty="0">
                <a:solidFill>
                  <a:srgbClr val="FF0000"/>
                </a:solidFill>
                <a:latin typeface="Garamond" panose="02020404030301010803" pitchFamily="18" charset="0"/>
                <a:ea typeface="Times New Roman" panose="02020603050405020304" pitchFamily="18" charset="0"/>
                <a:cs typeface="Arial" panose="020B0604020202020204" pitchFamily="34" charset="0"/>
              </a:rPr>
              <a:t>The belief in a </a:t>
            </a:r>
            <a:r>
              <a:rPr lang="en-US" sz="2400" i="1"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t>power higher than the central government is </a:t>
            </a:r>
            <a:r>
              <a:rPr lang="en-US" sz="2400" i="1" dirty="0">
                <a:solidFill>
                  <a:srgbClr val="FF0000"/>
                </a:solidFill>
                <a:latin typeface="Garamond" panose="02020404030301010803" pitchFamily="18" charset="0"/>
                <a:ea typeface="Times New Roman" panose="02020603050405020304" pitchFamily="18" charset="0"/>
                <a:cs typeface="Arial" panose="020B0604020202020204" pitchFamily="34" charset="0"/>
              </a:rPr>
              <a:t>not compatible with Progressive </a:t>
            </a:r>
            <a:r>
              <a:rPr lang="en-US" sz="2400" i="1"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t>Belief. </a:t>
            </a:r>
            <a:endParaRPr lang="en-US" sz="2400" i="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34204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2206" y="385763"/>
            <a:ext cx="6027612" cy="1200329"/>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lightRig rig="soft" dir="t">
                <a:rot lat="0" lon="0" rev="15600000"/>
              </a:lightRig>
            </a:scene3d>
            <a:sp3d extrusionH="57150" prstMaterial="softEdge">
              <a:bevelT w="25400" h="38100"/>
            </a:sp3d>
          </a:bodyPr>
          <a:lstStyle/>
          <a:p>
            <a:pPr algn="ctr">
              <a:lnSpc>
                <a:spcPct val="75000"/>
              </a:lnSpc>
            </a:pPr>
            <a:r>
              <a:rPr lang="en-US" sz="4800" b="1" dirty="0" smtClean="0">
                <a:ln/>
                <a:solidFill>
                  <a:schemeClr val="accent4"/>
                </a:solidFill>
                <a:latin typeface="Pare Wide" panose="00000400000000000000" pitchFamily="2" charset="0"/>
              </a:rPr>
              <a:t>Maharishi’s Teaching </a:t>
            </a:r>
            <a:br>
              <a:rPr lang="en-US" sz="4800" b="1" dirty="0" smtClean="0">
                <a:ln/>
                <a:solidFill>
                  <a:schemeClr val="accent4"/>
                </a:solidFill>
                <a:latin typeface="Pare Wide" panose="00000400000000000000" pitchFamily="2" charset="0"/>
              </a:rPr>
            </a:br>
            <a:r>
              <a:rPr lang="en-US" sz="4800" b="1" dirty="0" smtClean="0">
                <a:ln/>
                <a:solidFill>
                  <a:schemeClr val="accent4"/>
                </a:solidFill>
                <a:latin typeface="Pare Wide" panose="00000400000000000000" pitchFamily="2" charset="0"/>
              </a:rPr>
              <a:t>&amp; Progressive Beliefs</a:t>
            </a:r>
            <a:endParaRPr lang="en-US" sz="4800" b="1" dirty="0">
              <a:ln/>
              <a:solidFill>
                <a:schemeClr val="accent4"/>
              </a:solidFill>
              <a:latin typeface="Pare Wide" panose="00000400000000000000" pitchFamily="2" charset="0"/>
            </a:endParaRPr>
          </a:p>
        </p:txBody>
      </p:sp>
      <p:sp>
        <p:nvSpPr>
          <p:cNvPr id="3" name="Rectangle 2"/>
          <p:cNvSpPr/>
          <p:nvPr/>
        </p:nvSpPr>
        <p:spPr>
          <a:xfrm>
            <a:off x="512619" y="1637759"/>
            <a:ext cx="10446326" cy="4733604"/>
          </a:xfrm>
          <a:prstGeom prst="rect">
            <a:avLst/>
          </a:prstGeom>
        </p:spPr>
        <p:txBody>
          <a:bodyPr wrap="square">
            <a:spAutoFit/>
          </a:bodyPr>
          <a:lstStyle/>
          <a:p>
            <a:pPr marR="0" lvl="0">
              <a:lnSpc>
                <a:spcPct val="90000"/>
              </a:lnSpc>
              <a:spcBef>
                <a:spcPts val="0"/>
              </a:spcBef>
              <a:spcAft>
                <a:spcPts val="1200"/>
              </a:spcAft>
            </a:pP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A strong federal government (even worse, world government) will inevitably take way freedom and liberty from the people, drastically limiting opportunities for individuals to achieve happiness and success</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a:p>
            <a:pPr>
              <a:lnSpc>
                <a:spcPct val="90000"/>
              </a:lnSpc>
              <a:spcAft>
                <a:spcPts val="1200"/>
              </a:spcAft>
            </a:pPr>
            <a:r>
              <a:rPr lang="en-US" sz="2400" b="1" dirty="0">
                <a:solidFill>
                  <a:srgbClr val="222222"/>
                </a:solidFill>
                <a:latin typeface="Garamond" panose="02020404030301010803" pitchFamily="18" charset="0"/>
                <a:ea typeface="Times New Roman" panose="02020603050405020304" pitchFamily="18" charset="0"/>
                <a:cs typeface="Arial" panose="020B0604020202020204" pitchFamily="34" charset="0"/>
              </a:rPr>
              <a:t>Maharishi:</a:t>
            </a:r>
            <a:r>
              <a:rPr lang="en-US" sz="2400" dirty="0">
                <a:solidFill>
                  <a:srgbClr val="222222"/>
                </a:solidFill>
                <a:latin typeface="Garamond" panose="02020404030301010803" pitchFamily="18" charset="0"/>
                <a:ea typeface="Times New Roman" panose="02020603050405020304" pitchFamily="18" charset="0"/>
                <a:cs typeface="Arial" panose="020B0604020202020204" pitchFamily="34" charset="0"/>
              </a:rPr>
              <a:t> </a:t>
            </a:r>
            <a:r>
              <a:rPr lang="en-US" sz="2400" b="1" dirty="0">
                <a:latin typeface="Bradley Hand ITC" panose="03070402050302030203" pitchFamily="66" charset="0"/>
                <a:ea typeface="Times New Roman" panose="02020603050405020304" pitchFamily="18" charset="0"/>
                <a:cs typeface="Arial" panose="020B0604020202020204" pitchFamily="34" charset="0"/>
              </a:rPr>
              <a:t>“Control is the enemy of evolution</a:t>
            </a:r>
            <a:r>
              <a:rPr lang="en-US" sz="2400" b="1" dirty="0" smtClean="0">
                <a:latin typeface="Bradley Hand ITC" panose="03070402050302030203" pitchFamily="66" charset="0"/>
                <a:ea typeface="Times New Roman" panose="02020603050405020304" pitchFamily="18" charset="0"/>
                <a:cs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a:p>
            <a:pPr>
              <a:lnSpc>
                <a:spcPct val="90000"/>
              </a:lnSpc>
              <a:spcAft>
                <a:spcPts val="1200"/>
              </a:spcAft>
            </a:pPr>
            <a:r>
              <a:rPr lang="en-US" sz="2400" b="1" dirty="0">
                <a:solidFill>
                  <a:srgbClr val="222222"/>
                </a:solidFill>
                <a:latin typeface="Garamond" panose="02020404030301010803" pitchFamily="18" charset="0"/>
                <a:ea typeface="Times New Roman" panose="02020603050405020304" pitchFamily="18" charset="0"/>
                <a:cs typeface="Arial" panose="020B0604020202020204" pitchFamily="34" charset="0"/>
              </a:rPr>
              <a:t>Progressive </a:t>
            </a:r>
            <a:r>
              <a:rPr lang="en-US" sz="2400" b="1"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Belief:</a:t>
            </a:r>
            <a:r>
              <a:rPr lang="en-US" sz="240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 </a:t>
            </a:r>
            <a:r>
              <a:rPr lang="en-US" sz="2400"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What must be accomplished can only be accomplished by a strong central government. With the large, critical issues threatening the </a:t>
            </a:r>
            <a:r>
              <a:rPr lang="en-US" sz="2400"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
            </a:r>
            <a:br>
              <a:rPr lang="en-US" sz="2400"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br>
            <a:r>
              <a:rPr lang="en-US" sz="2400"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entire </a:t>
            </a:r>
            <a:r>
              <a:rPr lang="en-US" sz="2400"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world, </a:t>
            </a:r>
            <a:r>
              <a:rPr lang="en-US" sz="2400"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we may need a world </a:t>
            </a:r>
            <a:r>
              <a:rPr lang="en-US" sz="2400"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government </a:t>
            </a:r>
            <a:r>
              <a:rPr lang="en-US" sz="2400"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to </a:t>
            </a:r>
            <a:r>
              <a:rPr lang="en-US" sz="2400"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make sure </a:t>
            </a:r>
            <a:r>
              <a:rPr lang="en-US" sz="2400"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that </a:t>
            </a:r>
            <a:br>
              <a:rPr lang="en-US" sz="2400"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br>
            <a:r>
              <a:rPr lang="en-US" sz="2400"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what </a:t>
            </a:r>
            <a:r>
              <a:rPr lang="en-US" sz="2400"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needs to be done gets done</a:t>
            </a:r>
            <a:r>
              <a:rPr lang="en-US" sz="2400"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t>
            </a:r>
            <a:r>
              <a:rPr lang="en-US" sz="2400" i="1" dirty="0">
                <a:solidFill>
                  <a:srgbClr val="FF0000"/>
                </a:solidFill>
                <a:latin typeface="Garamond" panose="02020404030301010803" pitchFamily="18" charset="0"/>
                <a:ea typeface="Times New Roman" panose="02020603050405020304" pitchFamily="18" charset="0"/>
                <a:cs typeface="Arial" panose="020B0604020202020204" pitchFamily="34" charset="0"/>
              </a:rPr>
              <a:t> </a:t>
            </a:r>
            <a:endParaRPr lang="en-US" sz="2400" i="1"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endParaRPr>
          </a:p>
          <a:p>
            <a:pPr>
              <a:lnSpc>
                <a:spcPct val="90000"/>
              </a:lnSpc>
              <a:spcAft>
                <a:spcPts val="1200"/>
              </a:spcAft>
            </a:pPr>
            <a:r>
              <a:rPr lang="en-US" sz="2400" i="1"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t>The </a:t>
            </a:r>
            <a:r>
              <a:rPr lang="en-US" sz="2400" i="1" dirty="0">
                <a:solidFill>
                  <a:srgbClr val="FF0000"/>
                </a:solidFill>
                <a:latin typeface="Garamond" panose="02020404030301010803" pitchFamily="18" charset="0"/>
                <a:ea typeface="Times New Roman" panose="02020603050405020304" pitchFamily="18" charset="0"/>
                <a:cs typeface="Arial" panose="020B0604020202020204" pitchFamily="34" charset="0"/>
              </a:rPr>
              <a:t>control and resulting rules and regulations created </a:t>
            </a:r>
            <a:r>
              <a:rPr lang="en-US" sz="2400" i="1"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t>by </a:t>
            </a:r>
            <a:r>
              <a:rPr lang="en-US" sz="2400" i="1" dirty="0">
                <a:solidFill>
                  <a:srgbClr val="FF0000"/>
                </a:solidFill>
                <a:latin typeface="Garamond" panose="02020404030301010803" pitchFamily="18" charset="0"/>
                <a:ea typeface="Times New Roman" panose="02020603050405020304" pitchFamily="18" charset="0"/>
                <a:cs typeface="Arial" panose="020B0604020202020204" pitchFamily="34" charset="0"/>
              </a:rPr>
              <a:t>a central </a:t>
            </a:r>
            <a:r>
              <a:rPr lang="en-US" sz="2400" i="1"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t>govern-</a:t>
            </a:r>
            <a:br>
              <a:rPr lang="en-US" sz="2400" i="1"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br>
            <a:r>
              <a:rPr lang="en-US" sz="2400" i="1" dirty="0" err="1" smtClean="0">
                <a:solidFill>
                  <a:srgbClr val="FF0000"/>
                </a:solidFill>
                <a:latin typeface="Garamond" panose="02020404030301010803" pitchFamily="18" charset="0"/>
                <a:ea typeface="Times New Roman" panose="02020603050405020304" pitchFamily="18" charset="0"/>
                <a:cs typeface="Arial" panose="020B0604020202020204" pitchFamily="34" charset="0"/>
              </a:rPr>
              <a:t>ment</a:t>
            </a:r>
            <a:r>
              <a:rPr lang="en-US" sz="2400" i="1"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t> </a:t>
            </a:r>
            <a:r>
              <a:rPr lang="en-US" sz="2400" i="1" dirty="0">
                <a:solidFill>
                  <a:srgbClr val="FF0000"/>
                </a:solidFill>
                <a:latin typeface="Garamond" panose="02020404030301010803" pitchFamily="18" charset="0"/>
                <a:ea typeface="Times New Roman" panose="02020603050405020304" pitchFamily="18" charset="0"/>
                <a:cs typeface="Arial" panose="020B0604020202020204" pitchFamily="34" charset="0"/>
              </a:rPr>
              <a:t>in order </a:t>
            </a:r>
            <a:r>
              <a:rPr lang="en-US" sz="2400" i="1"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t>save the world from these “critical issues” will result in </a:t>
            </a:r>
            <a:br>
              <a:rPr lang="en-US" sz="2400" i="1"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br>
            <a:r>
              <a:rPr lang="en-US" sz="2400" i="1"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t>devastating unintended consequences. This will make the possibility of </a:t>
            </a:r>
            <a:br>
              <a:rPr lang="en-US" sz="2400" i="1"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br>
            <a:r>
              <a:rPr lang="en-US" sz="2400" i="1"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t>achieving happiness and success much more difficult, if not impossible.</a:t>
            </a:r>
            <a:endParaRPr lang="en-US" sz="2400" i="1" dirty="0">
              <a:solidFill>
                <a:srgbClr val="FF0000"/>
              </a:solidFill>
              <a:latin typeface="Times New Roman" panose="02020603050405020304" pitchFamily="18" charset="0"/>
              <a:ea typeface="Times New Roman" panose="02020603050405020304" pitchFamily="18" charset="0"/>
            </a:endParaRPr>
          </a:p>
          <a:p>
            <a:pPr>
              <a:spcAft>
                <a:spcPts val="1200"/>
              </a:spcAft>
            </a:pPr>
            <a:endParaRPr lang="en-US" sz="2400" dirty="0">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4042" y="3474720"/>
            <a:ext cx="3577330" cy="3265715"/>
          </a:xfrm>
          <a:prstGeom prst="rect">
            <a:avLst/>
          </a:prstGeom>
        </p:spPr>
      </p:pic>
    </p:spTree>
    <p:extLst>
      <p:ext uri="{BB962C8B-B14F-4D97-AF65-F5344CB8AC3E}">
        <p14:creationId xmlns:p14="http://schemas.microsoft.com/office/powerpoint/2010/main" val="547715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2206" y="385763"/>
            <a:ext cx="6027612" cy="1200329"/>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lightRig rig="soft" dir="t">
                <a:rot lat="0" lon="0" rev="15600000"/>
              </a:lightRig>
            </a:scene3d>
            <a:sp3d extrusionH="57150" prstMaterial="softEdge">
              <a:bevelT w="25400" h="38100"/>
            </a:sp3d>
          </a:bodyPr>
          <a:lstStyle/>
          <a:p>
            <a:pPr algn="ctr">
              <a:lnSpc>
                <a:spcPct val="75000"/>
              </a:lnSpc>
            </a:pPr>
            <a:r>
              <a:rPr lang="en-US" sz="4800" b="1" dirty="0" smtClean="0">
                <a:ln/>
                <a:solidFill>
                  <a:schemeClr val="accent4"/>
                </a:solidFill>
                <a:latin typeface="Pare Wide" panose="00000400000000000000" pitchFamily="2" charset="0"/>
              </a:rPr>
              <a:t>Maharishi’s Teaching </a:t>
            </a:r>
            <a:br>
              <a:rPr lang="en-US" sz="4800" b="1" dirty="0" smtClean="0">
                <a:ln/>
                <a:solidFill>
                  <a:schemeClr val="accent4"/>
                </a:solidFill>
                <a:latin typeface="Pare Wide" panose="00000400000000000000" pitchFamily="2" charset="0"/>
              </a:rPr>
            </a:br>
            <a:r>
              <a:rPr lang="en-US" sz="4800" b="1" dirty="0" smtClean="0">
                <a:ln/>
                <a:solidFill>
                  <a:schemeClr val="accent4"/>
                </a:solidFill>
                <a:latin typeface="Pare Wide" panose="00000400000000000000" pitchFamily="2" charset="0"/>
              </a:rPr>
              <a:t>&amp; Progressive Beliefs</a:t>
            </a:r>
            <a:endParaRPr lang="en-US" sz="4800" b="1" dirty="0">
              <a:ln/>
              <a:solidFill>
                <a:schemeClr val="accent4"/>
              </a:solidFill>
              <a:latin typeface="Pare Wide" panose="00000400000000000000" pitchFamily="2" charset="0"/>
            </a:endParaRPr>
          </a:p>
        </p:txBody>
      </p:sp>
      <p:sp>
        <p:nvSpPr>
          <p:cNvPr id="3" name="Rectangle 2"/>
          <p:cNvSpPr/>
          <p:nvPr/>
        </p:nvSpPr>
        <p:spPr>
          <a:xfrm>
            <a:off x="516574" y="1655663"/>
            <a:ext cx="11152909" cy="4093428"/>
          </a:xfrm>
          <a:prstGeom prst="rect">
            <a:avLst/>
          </a:prstGeom>
        </p:spPr>
        <p:txBody>
          <a:bodyPr wrap="square">
            <a:spAutoFit/>
          </a:bodyPr>
          <a:lstStyle/>
          <a:p>
            <a:pPr marR="0" lvl="0">
              <a:spcBef>
                <a:spcPts val="0"/>
              </a:spcBef>
              <a:spcAft>
                <a:spcPts val="1200"/>
              </a:spcAft>
            </a:pP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The vast majority of people know what’s best for themselves and their families and that no government, especially a central </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government, </a:t>
            </a: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can make better decisions for them</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a:p>
            <a:pPr>
              <a:spcAft>
                <a:spcPts val="1200"/>
              </a:spcAft>
            </a:pPr>
            <a:r>
              <a:rPr lang="en-US" sz="2400" b="1" dirty="0">
                <a:solidFill>
                  <a:srgbClr val="222222"/>
                </a:solidFill>
                <a:latin typeface="Garamond" panose="02020404030301010803" pitchFamily="18" charset="0"/>
                <a:ea typeface="Times New Roman" panose="02020603050405020304" pitchFamily="18" charset="0"/>
                <a:cs typeface="Arial" panose="020B0604020202020204" pitchFamily="34" charset="0"/>
              </a:rPr>
              <a:t>Maharishi</a:t>
            </a:r>
            <a:r>
              <a:rPr lang="en-US" sz="2400" b="1"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 “</a:t>
            </a:r>
            <a:r>
              <a:rPr lang="en-US" sz="2400" b="1" dirty="0" smtClean="0">
                <a:solidFill>
                  <a:srgbClr val="222222"/>
                </a:solidFill>
                <a:latin typeface="Bradley Hand ITC" panose="03070402050302030203" pitchFamily="66" charset="0"/>
                <a:ea typeface="Times New Roman" panose="02020603050405020304" pitchFamily="18" charset="0"/>
                <a:cs typeface="Arial" panose="020B0604020202020204" pitchFamily="34" charset="0"/>
              </a:rPr>
              <a:t>Problems or successes, they are all the results of our own actions, karma. The philosophy of action is that no one else is the giver of peace or happiness, One’s own karma, one’s own actions are responsible to bring either happiness or success or whatever.” </a:t>
            </a:r>
            <a:endParaRPr lang="en-US" sz="2400" dirty="0">
              <a:latin typeface="Bradley Hand ITC" panose="03070402050302030203" pitchFamily="66" charset="0"/>
              <a:ea typeface="Times New Roman" panose="02020603050405020304" pitchFamily="18" charset="0"/>
            </a:endParaRPr>
          </a:p>
          <a:p>
            <a:pPr>
              <a:spcAft>
                <a:spcPts val="1200"/>
              </a:spcAft>
            </a:pPr>
            <a:r>
              <a:rPr lang="en-US" sz="2400" b="1" dirty="0">
                <a:solidFill>
                  <a:srgbClr val="222222"/>
                </a:solidFill>
                <a:latin typeface="Garamond" panose="02020404030301010803" pitchFamily="18" charset="0"/>
                <a:ea typeface="Times New Roman" panose="02020603050405020304" pitchFamily="18" charset="0"/>
                <a:cs typeface="Arial" panose="020B0604020202020204" pitchFamily="34" charset="0"/>
              </a:rPr>
              <a:t>Progressive </a:t>
            </a:r>
            <a:r>
              <a:rPr lang="en-US" sz="2400" b="1"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Belief:</a:t>
            </a:r>
            <a:r>
              <a:rPr lang="en-US" sz="240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 </a:t>
            </a:r>
            <a:r>
              <a:rPr lang="en-US" sz="2400" spc="10" dirty="0">
                <a:solidFill>
                  <a:srgbClr val="222222"/>
                </a:solidFill>
                <a:latin typeface="Garamond" panose="02020404030301010803" pitchFamily="18" charset="0"/>
                <a:ea typeface="Times New Roman" panose="02020603050405020304" pitchFamily="18" charset="0"/>
                <a:cs typeface="Arial" panose="020B0604020202020204" pitchFamily="34" charset="0"/>
              </a:rPr>
              <a:t>The central </a:t>
            </a:r>
            <a:r>
              <a:rPr lang="en-US" sz="2400" spc="1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government, </a:t>
            </a:r>
            <a:r>
              <a:rPr lang="en-US" sz="2400"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under the control of Progressive </a:t>
            </a:r>
            <a:r>
              <a:rPr lang="en-US" sz="2400"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wisdom, </a:t>
            </a:r>
            <a:r>
              <a:rPr lang="en-US" sz="2400"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provides the policies, laws, and culture that </a:t>
            </a:r>
            <a:r>
              <a:rPr lang="en-US" sz="2400"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allow </a:t>
            </a:r>
            <a:r>
              <a:rPr lang="en-US" sz="2400"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the general public to find peace and happiness; that assures that everyone of every race, nationality, gender, and sexual preference is treated fairly</a:t>
            </a:r>
            <a:r>
              <a:rPr lang="en-US" sz="2400"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3701221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0706" y="4119106"/>
            <a:ext cx="2615756" cy="255148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340" y="211419"/>
            <a:ext cx="3059724" cy="3046126"/>
          </a:xfrm>
          <a:prstGeom prst="rect">
            <a:avLst/>
          </a:prstGeom>
        </p:spPr>
      </p:pic>
      <p:sp>
        <p:nvSpPr>
          <p:cNvPr id="3" name="TextBox 2"/>
          <p:cNvSpPr txBox="1"/>
          <p:nvPr/>
        </p:nvSpPr>
        <p:spPr>
          <a:xfrm>
            <a:off x="3558683" y="171004"/>
            <a:ext cx="6699739" cy="1200329"/>
          </a:xfrm>
          <a:prstGeom prst="rect">
            <a:avLst/>
          </a:prstGeom>
          <a:noFill/>
        </p:spPr>
        <p:txBody>
          <a:bodyPr wrap="square" rtlCol="0">
            <a:spAutoFit/>
          </a:bodyPr>
          <a:lstStyle/>
          <a:p>
            <a:r>
              <a:rPr lang="en-US" sz="2400" b="1" dirty="0" smtClean="0">
                <a:latin typeface="Bradley Hand ITC" panose="03070402050302030203" pitchFamily="66" charset="0"/>
              </a:rPr>
              <a:t>“When an elephant walks through the village all the dogs come out and bark.”</a:t>
            </a:r>
          </a:p>
          <a:p>
            <a:pPr algn="r"/>
            <a:r>
              <a:rPr lang="en-US" sz="2400" b="1" dirty="0" smtClean="0">
                <a:latin typeface="Bradley Hand ITC" panose="03070402050302030203" pitchFamily="66" charset="0"/>
              </a:rPr>
              <a:t>Maharishi Mahesh Yogi</a:t>
            </a:r>
            <a:endParaRPr lang="en-US" sz="2400" b="1" dirty="0">
              <a:latin typeface="Bradley Hand ITC" panose="03070402050302030203" pitchFamily="66" charset="0"/>
            </a:endParaRPr>
          </a:p>
        </p:txBody>
      </p:sp>
      <p:sp>
        <p:nvSpPr>
          <p:cNvPr id="4" name="Rectangle 3"/>
          <p:cNvSpPr/>
          <p:nvPr/>
        </p:nvSpPr>
        <p:spPr>
          <a:xfrm>
            <a:off x="3543979" y="1656705"/>
            <a:ext cx="8253413" cy="2422394"/>
          </a:xfrm>
          <a:prstGeom prst="rect">
            <a:avLst/>
          </a:prstGeom>
        </p:spPr>
        <p:txBody>
          <a:bodyPr wrap="square">
            <a:spAutoFit/>
          </a:bodyPr>
          <a:lstStyle/>
          <a:p>
            <a:pPr>
              <a:lnSpc>
                <a:spcPct val="90000"/>
              </a:lnSpc>
            </a:pPr>
            <a:r>
              <a:rPr lang="en-US" sz="2400" dirty="0">
                <a:latin typeface="Garamond" panose="02020404030301010803" pitchFamily="18" charset="0"/>
                <a:cs typeface="Andalus" panose="02020603050405020304" pitchFamily="18" charset="-78"/>
              </a:rPr>
              <a:t>There is no doubt, in my mind, that Maharishi Mahesh Yogi is a Conservative. His teachings scream Conservative Thought. However, while he was teaching his </a:t>
            </a:r>
            <a:r>
              <a:rPr lang="en-US" sz="2400" dirty="0" smtClean="0">
                <a:latin typeface="Garamond" panose="02020404030301010803" pitchFamily="18" charset="0"/>
                <a:cs typeface="Andalus" panose="02020603050405020304" pitchFamily="18" charset="-78"/>
              </a:rPr>
              <a:t>style of </a:t>
            </a:r>
            <a:r>
              <a:rPr lang="en-US" sz="2400" dirty="0">
                <a:latin typeface="Garamond" panose="02020404030301010803" pitchFamily="18" charset="0"/>
                <a:cs typeface="Andalus" panose="02020603050405020304" pitchFamily="18" charset="-78"/>
              </a:rPr>
              <a:t>Conservatism, the majority of his followers </a:t>
            </a:r>
            <a:r>
              <a:rPr lang="en-US" sz="2400" dirty="0" smtClean="0">
                <a:latin typeface="Garamond" panose="02020404030301010803" pitchFamily="18" charset="0"/>
                <a:cs typeface="Andalus" panose="02020603050405020304" pitchFamily="18" charset="-78"/>
              </a:rPr>
              <a:t>are now </a:t>
            </a:r>
            <a:r>
              <a:rPr lang="en-US" sz="2400" dirty="0">
                <a:latin typeface="Garamond" panose="02020404030301010803" pitchFamily="18" charset="0"/>
                <a:cs typeface="Andalus" panose="02020603050405020304" pitchFamily="18" charset="-78"/>
              </a:rPr>
              <a:t>being seduced by Progressive </a:t>
            </a:r>
            <a:r>
              <a:rPr lang="en-US" sz="2400" dirty="0" smtClean="0">
                <a:latin typeface="Garamond" panose="02020404030301010803" pitchFamily="18" charset="0"/>
                <a:cs typeface="Andalus" panose="02020603050405020304" pitchFamily="18" charset="-78"/>
              </a:rPr>
              <a:t>Beliefs</a:t>
            </a:r>
            <a:r>
              <a:rPr lang="en-US" sz="2400" dirty="0">
                <a:latin typeface="Garamond" panose="02020404030301010803" pitchFamily="18" charset="0"/>
                <a:cs typeface="Andalus" panose="02020603050405020304" pitchFamily="18" charset="-78"/>
              </a:rPr>
              <a:t>. Not only people I </a:t>
            </a:r>
            <a:r>
              <a:rPr lang="en-US" sz="2400" dirty="0" smtClean="0">
                <a:latin typeface="Garamond" panose="02020404030301010803" pitchFamily="18" charset="0"/>
                <a:cs typeface="Andalus" panose="02020603050405020304" pitchFamily="18" charset="-78"/>
              </a:rPr>
              <a:t>know</a:t>
            </a:r>
            <a:r>
              <a:rPr lang="en-US" sz="2400" dirty="0">
                <a:latin typeface="Garamond" panose="02020404030301010803" pitchFamily="18" charset="0"/>
                <a:cs typeface="Andalus" panose="02020603050405020304" pitchFamily="18" charset="-78"/>
              </a:rPr>
              <a:t>, but others here at </a:t>
            </a:r>
            <a:r>
              <a:rPr lang="en-US" sz="2400" dirty="0" smtClean="0">
                <a:latin typeface="Garamond" panose="02020404030301010803" pitchFamily="18" charset="0"/>
                <a:cs typeface="Andalus" panose="02020603050405020304" pitchFamily="18" charset="-78"/>
              </a:rPr>
              <a:t>MIU </a:t>
            </a:r>
            <a:r>
              <a:rPr lang="en-US" sz="2400" dirty="0">
                <a:latin typeface="Garamond" panose="02020404030301010803" pitchFamily="18" charset="0"/>
                <a:cs typeface="Andalus" panose="02020603050405020304" pitchFamily="18" charset="-78"/>
              </a:rPr>
              <a:t>and famous people like Ellen DeGeneres, Jim Carrey, and Oprah Winfrey </a:t>
            </a:r>
            <a:r>
              <a:rPr lang="en-US" sz="2400" dirty="0" smtClean="0">
                <a:latin typeface="Garamond" panose="02020404030301010803" pitchFamily="18" charset="0"/>
                <a:cs typeface="Andalus" panose="02020603050405020304" pitchFamily="18" charset="-78"/>
              </a:rPr>
              <a:t>are also </a:t>
            </a:r>
            <a:r>
              <a:rPr lang="en-US" sz="2400" dirty="0">
                <a:latin typeface="Garamond" panose="02020404030301010803" pitchFamily="18" charset="0"/>
                <a:cs typeface="Andalus" panose="02020603050405020304" pitchFamily="18" charset="-78"/>
              </a:rPr>
              <a:t>seemingly confused about Conservative </a:t>
            </a:r>
            <a:r>
              <a:rPr lang="en-US" sz="2400" dirty="0" smtClean="0">
                <a:latin typeface="Garamond" panose="02020404030301010803" pitchFamily="18" charset="0"/>
                <a:cs typeface="Andalus" panose="02020603050405020304" pitchFamily="18" charset="-78"/>
              </a:rPr>
              <a:t>Thought.</a:t>
            </a:r>
            <a:endParaRPr lang="en-US" sz="2400" dirty="0">
              <a:latin typeface="Garamond" panose="02020404030301010803" pitchFamily="18" charset="0"/>
              <a:cs typeface="Andalus" panose="02020603050405020304" pitchFamily="18" charset="-78"/>
            </a:endParaRPr>
          </a:p>
        </p:txBody>
      </p:sp>
      <p:sp>
        <p:nvSpPr>
          <p:cNvPr id="5" name="Rectangle 4"/>
          <p:cNvSpPr/>
          <p:nvPr/>
        </p:nvSpPr>
        <p:spPr>
          <a:xfrm>
            <a:off x="321127" y="4102170"/>
            <a:ext cx="11096625" cy="1754326"/>
          </a:xfrm>
          <a:prstGeom prst="rect">
            <a:avLst/>
          </a:prstGeom>
        </p:spPr>
        <p:txBody>
          <a:bodyPr wrap="square">
            <a:spAutoFit/>
          </a:bodyPr>
          <a:lstStyle/>
          <a:p>
            <a:pPr>
              <a:lnSpc>
                <a:spcPct val="90000"/>
              </a:lnSpc>
            </a:pPr>
            <a:r>
              <a:rPr lang="en-US" sz="2400" dirty="0">
                <a:latin typeface="Garamond" panose="02020404030301010803" pitchFamily="18" charset="0"/>
                <a:cs typeface="Andalus" panose="02020603050405020304" pitchFamily="18" charset="-78"/>
              </a:rPr>
              <a:t>This </a:t>
            </a:r>
            <a:r>
              <a:rPr lang="en-US" sz="2400" dirty="0" smtClean="0">
                <a:latin typeface="Garamond" panose="02020404030301010803" pitchFamily="18" charset="0"/>
                <a:cs typeface="Andalus" panose="02020603050405020304" pitchFamily="18" charset="-78"/>
              </a:rPr>
              <a:t>doesn’t </a:t>
            </a:r>
            <a:r>
              <a:rPr lang="en-US" sz="2400" dirty="0">
                <a:latin typeface="Garamond" panose="02020404030301010803" pitchFamily="18" charset="0"/>
                <a:cs typeface="Andalus" panose="02020603050405020304" pitchFamily="18" charset="-78"/>
              </a:rPr>
              <a:t>make sense to me; the practice of TM was designed to bring </a:t>
            </a:r>
            <a:r>
              <a:rPr lang="en-US" sz="2400" dirty="0" smtClean="0">
                <a:latin typeface="Garamond" panose="02020404030301010803" pitchFamily="18" charset="0"/>
                <a:cs typeface="Andalus" panose="02020603050405020304" pitchFamily="18" charset="-78"/>
              </a:rPr>
              <a:t/>
            </a:r>
            <a:br>
              <a:rPr lang="en-US" sz="2400" dirty="0" smtClean="0">
                <a:latin typeface="Garamond" panose="02020404030301010803" pitchFamily="18" charset="0"/>
                <a:cs typeface="Andalus" panose="02020603050405020304" pitchFamily="18" charset="-78"/>
              </a:rPr>
            </a:br>
            <a:r>
              <a:rPr lang="en-US" sz="2400" dirty="0" smtClean="0">
                <a:latin typeface="Garamond" panose="02020404030301010803" pitchFamily="18" charset="0"/>
                <a:cs typeface="Andalus" panose="02020603050405020304" pitchFamily="18" charset="-78"/>
              </a:rPr>
              <a:t>bliss </a:t>
            </a:r>
            <a:r>
              <a:rPr lang="en-US" sz="2400" dirty="0">
                <a:latin typeface="Garamond" panose="02020404030301010803" pitchFamily="18" charset="0"/>
                <a:cs typeface="Andalus" panose="02020603050405020304" pitchFamily="18" charset="-78"/>
              </a:rPr>
              <a:t>and wisdom, and in so doing bring happiness and peace to the </a:t>
            </a:r>
            <a:r>
              <a:rPr lang="en-US" sz="2400" dirty="0" smtClean="0">
                <a:latin typeface="Garamond" panose="02020404030301010803" pitchFamily="18" charset="0"/>
                <a:cs typeface="Andalus" panose="02020603050405020304" pitchFamily="18" charset="-78"/>
              </a:rPr>
              <a:t/>
            </a:r>
            <a:br>
              <a:rPr lang="en-US" sz="2400" dirty="0" smtClean="0">
                <a:latin typeface="Garamond" panose="02020404030301010803" pitchFamily="18" charset="0"/>
                <a:cs typeface="Andalus" panose="02020603050405020304" pitchFamily="18" charset="-78"/>
              </a:rPr>
            </a:br>
            <a:r>
              <a:rPr lang="en-US" sz="2400" dirty="0" smtClean="0">
                <a:latin typeface="Garamond" panose="02020404030301010803" pitchFamily="18" charset="0"/>
                <a:cs typeface="Andalus" panose="02020603050405020304" pitchFamily="18" charset="-78"/>
              </a:rPr>
              <a:t>world</a:t>
            </a:r>
            <a:r>
              <a:rPr lang="en-US" sz="2400" dirty="0">
                <a:latin typeface="Garamond" panose="02020404030301010803" pitchFamily="18" charset="0"/>
                <a:cs typeface="Andalus" panose="02020603050405020304" pitchFamily="18" charset="-78"/>
              </a:rPr>
              <a:t>. Progressive B</a:t>
            </a:r>
            <a:r>
              <a:rPr lang="en-US" sz="2400" dirty="0" smtClean="0">
                <a:latin typeface="Garamond" panose="02020404030301010803" pitchFamily="18" charset="0"/>
                <a:cs typeface="Andalus" panose="02020603050405020304" pitchFamily="18" charset="-78"/>
              </a:rPr>
              <a:t>eliefs are </a:t>
            </a:r>
            <a:r>
              <a:rPr lang="en-US" sz="2400" dirty="0">
                <a:latin typeface="Garamond" panose="02020404030301010803" pitchFamily="18" charset="0"/>
                <a:cs typeface="Andalus" panose="02020603050405020304" pitchFamily="18" charset="-78"/>
              </a:rPr>
              <a:t>the antithesis </a:t>
            </a:r>
            <a:r>
              <a:rPr lang="en-US" sz="2400" dirty="0" smtClean="0">
                <a:latin typeface="Garamond" panose="02020404030301010803" pitchFamily="18" charset="0"/>
                <a:cs typeface="Andalus" panose="02020603050405020304" pitchFamily="18" charset="-78"/>
              </a:rPr>
              <a:t>to Maharishi’s teachings, </a:t>
            </a:r>
            <a:br>
              <a:rPr lang="en-US" sz="2400" dirty="0" smtClean="0">
                <a:latin typeface="Garamond" panose="02020404030301010803" pitchFamily="18" charset="0"/>
                <a:cs typeface="Andalus" panose="02020603050405020304" pitchFamily="18" charset="-78"/>
              </a:rPr>
            </a:br>
            <a:r>
              <a:rPr lang="en-US" sz="2400" dirty="0" smtClean="0">
                <a:latin typeface="Garamond" panose="02020404030301010803" pitchFamily="18" charset="0"/>
                <a:cs typeface="Andalus" panose="02020603050405020304" pitchFamily="18" charset="-78"/>
              </a:rPr>
              <a:t>which I believe, are essentially Conservative. </a:t>
            </a:r>
            <a:r>
              <a:rPr lang="en-US" sz="2400" dirty="0">
                <a:latin typeface="Garamond" panose="02020404030301010803" pitchFamily="18" charset="0"/>
                <a:cs typeface="Andalus" panose="02020603050405020304" pitchFamily="18" charset="-78"/>
              </a:rPr>
              <a:t>How </a:t>
            </a:r>
            <a:r>
              <a:rPr lang="en-US" sz="2400" dirty="0" smtClean="0">
                <a:latin typeface="Garamond" panose="02020404030301010803" pitchFamily="18" charset="0"/>
                <a:cs typeface="Andalus" panose="02020603050405020304" pitchFamily="18" charset="-78"/>
              </a:rPr>
              <a:t>can </a:t>
            </a:r>
            <a:r>
              <a:rPr lang="en-US" sz="2400" dirty="0">
                <a:latin typeface="Garamond" panose="02020404030301010803" pitchFamily="18" charset="0"/>
                <a:cs typeface="Andalus" panose="02020603050405020304" pitchFamily="18" charset="-78"/>
              </a:rPr>
              <a:t>they listen to </a:t>
            </a:r>
            <a:r>
              <a:rPr lang="en-US" sz="2400" dirty="0" smtClean="0">
                <a:latin typeface="Garamond" panose="02020404030301010803" pitchFamily="18" charset="0"/>
                <a:cs typeface="Andalus" panose="02020603050405020304" pitchFamily="18" charset="-78"/>
              </a:rPr>
              <a:t/>
            </a:r>
            <a:br>
              <a:rPr lang="en-US" sz="2400" dirty="0" smtClean="0">
                <a:latin typeface="Garamond" panose="02020404030301010803" pitchFamily="18" charset="0"/>
                <a:cs typeface="Andalus" panose="02020603050405020304" pitchFamily="18" charset="-78"/>
              </a:rPr>
            </a:br>
            <a:r>
              <a:rPr lang="en-US" sz="2400" dirty="0" smtClean="0">
                <a:latin typeface="Garamond" panose="02020404030301010803" pitchFamily="18" charset="0"/>
                <a:cs typeface="Andalus" panose="02020603050405020304" pitchFamily="18" charset="-78"/>
              </a:rPr>
              <a:t>Maharishi’s </a:t>
            </a:r>
            <a:r>
              <a:rPr lang="en-US" sz="2400" dirty="0">
                <a:latin typeface="Garamond" panose="02020404030301010803" pitchFamily="18" charset="0"/>
                <a:cs typeface="Andalus" panose="02020603050405020304" pitchFamily="18" charset="-78"/>
              </a:rPr>
              <a:t>lectures </a:t>
            </a:r>
            <a:r>
              <a:rPr lang="en-US" sz="2400" dirty="0" smtClean="0">
                <a:latin typeface="Garamond" panose="02020404030301010803" pitchFamily="18" charset="0"/>
                <a:cs typeface="Andalus" panose="02020603050405020304" pitchFamily="18" charset="-78"/>
              </a:rPr>
              <a:t>and</a:t>
            </a:r>
            <a:r>
              <a:rPr lang="en-US" sz="2400" dirty="0">
                <a:latin typeface="Garamond" panose="02020404030301010803" pitchFamily="18" charset="0"/>
                <a:cs typeface="Andalus" panose="02020603050405020304" pitchFamily="18" charset="-78"/>
              </a:rPr>
              <a:t>, yet, be seduced by Progressivism?</a:t>
            </a:r>
          </a:p>
        </p:txBody>
      </p:sp>
    </p:spTree>
    <p:extLst>
      <p:ext uri="{BB962C8B-B14F-4D97-AF65-F5344CB8AC3E}">
        <p14:creationId xmlns:p14="http://schemas.microsoft.com/office/powerpoint/2010/main" val="2896657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2206" y="385763"/>
            <a:ext cx="6027612" cy="1200329"/>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lightRig rig="soft" dir="t">
                <a:rot lat="0" lon="0" rev="15600000"/>
              </a:lightRig>
            </a:scene3d>
            <a:sp3d extrusionH="57150" prstMaterial="softEdge">
              <a:bevelT w="25400" h="38100"/>
            </a:sp3d>
          </a:bodyPr>
          <a:lstStyle/>
          <a:p>
            <a:pPr algn="ctr">
              <a:lnSpc>
                <a:spcPct val="75000"/>
              </a:lnSpc>
            </a:pPr>
            <a:r>
              <a:rPr lang="en-US" sz="4800" b="1" dirty="0" smtClean="0">
                <a:ln/>
                <a:solidFill>
                  <a:schemeClr val="accent4"/>
                </a:solidFill>
                <a:latin typeface="Pare Wide" panose="00000400000000000000" pitchFamily="2" charset="0"/>
              </a:rPr>
              <a:t>Maharishi’s Teaching </a:t>
            </a:r>
            <a:br>
              <a:rPr lang="en-US" sz="4800" b="1" dirty="0" smtClean="0">
                <a:ln/>
                <a:solidFill>
                  <a:schemeClr val="accent4"/>
                </a:solidFill>
                <a:latin typeface="Pare Wide" panose="00000400000000000000" pitchFamily="2" charset="0"/>
              </a:rPr>
            </a:br>
            <a:r>
              <a:rPr lang="en-US" sz="4800" b="1" dirty="0" smtClean="0">
                <a:ln/>
                <a:solidFill>
                  <a:schemeClr val="accent4"/>
                </a:solidFill>
                <a:latin typeface="Pare Wide" panose="00000400000000000000" pitchFamily="2" charset="0"/>
              </a:rPr>
              <a:t>&amp; Progressive Beliefs</a:t>
            </a:r>
            <a:endParaRPr lang="en-US" sz="4800" b="1" dirty="0">
              <a:ln/>
              <a:solidFill>
                <a:schemeClr val="accent4"/>
              </a:solidFill>
              <a:latin typeface="Pare Wide" panose="00000400000000000000" pitchFamily="2" charset="0"/>
            </a:endParaRPr>
          </a:p>
        </p:txBody>
      </p:sp>
      <p:sp>
        <p:nvSpPr>
          <p:cNvPr id="3" name="Rectangle 2"/>
          <p:cNvSpPr/>
          <p:nvPr/>
        </p:nvSpPr>
        <p:spPr>
          <a:xfrm>
            <a:off x="514598" y="1649062"/>
            <a:ext cx="10972800" cy="4247317"/>
          </a:xfrm>
          <a:prstGeom prst="rect">
            <a:avLst/>
          </a:prstGeom>
        </p:spPr>
        <p:txBody>
          <a:bodyPr wrap="square">
            <a:spAutoFit/>
          </a:bodyPr>
          <a:lstStyle/>
          <a:p>
            <a:pPr marR="0" lvl="0">
              <a:spcBef>
                <a:spcPts val="0"/>
              </a:spcBef>
              <a:spcAft>
                <a:spcPts val="1200"/>
              </a:spcAft>
            </a:pPr>
            <a:r>
              <a:rPr lang="en-US" sz="2400" i="1" spc="-70" dirty="0">
                <a:solidFill>
                  <a:srgbClr val="222222"/>
                </a:solidFill>
                <a:latin typeface="Garamond" panose="02020404030301010803" pitchFamily="18" charset="0"/>
                <a:ea typeface="Times New Roman" panose="02020603050405020304" pitchFamily="18" charset="0"/>
                <a:cs typeface="Arial" panose="020B0604020202020204" pitchFamily="34" charset="0"/>
              </a:rPr>
              <a:t>When people do find themselves in need of help, the best help comes from their community. When the federal government steps in and tries to help, they take power and influence from the community and exacerbate the problem</a:t>
            </a:r>
            <a:r>
              <a:rPr lang="en-US" sz="2400" i="1" spc="-7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t>
            </a:r>
            <a:endParaRPr lang="en-US" sz="2400" spc="-70" dirty="0">
              <a:latin typeface="Times New Roman" panose="02020603050405020304" pitchFamily="18" charset="0"/>
              <a:ea typeface="Times New Roman" panose="02020603050405020304" pitchFamily="18" charset="0"/>
            </a:endParaRPr>
          </a:p>
          <a:p>
            <a:pPr>
              <a:spcAft>
                <a:spcPts val="1200"/>
              </a:spcAft>
            </a:pPr>
            <a:r>
              <a:rPr lang="en-US" sz="2400" b="1" spc="-50" dirty="0">
                <a:solidFill>
                  <a:srgbClr val="222222"/>
                </a:solidFill>
                <a:latin typeface="Garamond" panose="02020404030301010803" pitchFamily="18" charset="0"/>
                <a:ea typeface="Times New Roman" panose="02020603050405020304" pitchFamily="18" charset="0"/>
                <a:cs typeface="Arial" panose="020B0604020202020204" pitchFamily="34" charset="0"/>
              </a:rPr>
              <a:t>Maharishi: </a:t>
            </a:r>
            <a:r>
              <a:rPr lang="en-US" sz="2400" b="1" spc="-50" dirty="0">
                <a:solidFill>
                  <a:srgbClr val="000000"/>
                </a:solidFill>
                <a:latin typeface="Bradley Hand ITC" panose="03070402050302030203" pitchFamily="66" charset="0"/>
                <a:ea typeface="Times New Roman" panose="02020603050405020304" pitchFamily="18" charset="0"/>
              </a:rPr>
              <a:t>"Love opens all doors, no matter how closed they may be, no matter how rusty from lack of use. Your work is to bring unity and harmony, to open all doors which have been closed for a long time. Have patience and tolerance. Open your heart all the time</a:t>
            </a:r>
            <a:r>
              <a:rPr lang="en-US" sz="2400" b="1" spc="-50" dirty="0" smtClean="0">
                <a:solidFill>
                  <a:srgbClr val="000000"/>
                </a:solidFill>
                <a:latin typeface="Bradley Hand ITC" panose="03070402050302030203" pitchFamily="66" charset="0"/>
                <a:ea typeface="Times New Roman" panose="02020603050405020304" pitchFamily="18" charset="0"/>
              </a:rPr>
              <a:t>."</a:t>
            </a:r>
            <a:endParaRPr lang="en-US" sz="2400" spc="-50" dirty="0">
              <a:latin typeface="Times New Roman" panose="02020603050405020304" pitchFamily="18" charset="0"/>
              <a:ea typeface="Times New Roman" panose="02020603050405020304" pitchFamily="18" charset="0"/>
            </a:endParaRPr>
          </a:p>
          <a:p>
            <a:pPr>
              <a:spcAft>
                <a:spcPts val="1200"/>
              </a:spcAft>
            </a:pPr>
            <a:r>
              <a:rPr lang="en-US" sz="2400" b="1" spc="-50" dirty="0">
                <a:solidFill>
                  <a:srgbClr val="222222"/>
                </a:solidFill>
                <a:latin typeface="Garamond" panose="02020404030301010803" pitchFamily="18" charset="0"/>
                <a:ea typeface="Times New Roman" panose="02020603050405020304" pitchFamily="18" charset="0"/>
                <a:cs typeface="Arial" panose="020B0604020202020204" pitchFamily="34" charset="0"/>
              </a:rPr>
              <a:t>Progressive </a:t>
            </a:r>
            <a:r>
              <a:rPr lang="en-US" sz="2400" b="1" spc="-5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Belief:</a:t>
            </a:r>
            <a:r>
              <a:rPr lang="en-US" sz="2400" spc="-5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 </a:t>
            </a:r>
            <a:r>
              <a:rPr lang="en-US" sz="2400" spc="-50" dirty="0">
                <a:solidFill>
                  <a:srgbClr val="222222"/>
                </a:solidFill>
                <a:latin typeface="Garamond" panose="02020404030301010803" pitchFamily="18" charset="0"/>
                <a:ea typeface="Times New Roman" panose="02020603050405020304" pitchFamily="18" charset="0"/>
                <a:cs typeface="Arial" panose="020B0604020202020204" pitchFamily="34" charset="0"/>
              </a:rPr>
              <a:t>The federal government is the best source of help for those in need. Local communities, even states, often don’t have the resources needed to get done what must get done. </a:t>
            </a:r>
            <a:endParaRPr lang="en-US" sz="2400" spc="-50" dirty="0">
              <a:latin typeface="Times New Roman" panose="02020603050405020304" pitchFamily="18" charset="0"/>
              <a:ea typeface="Times New Roman" panose="02020603050405020304" pitchFamily="18" charset="0"/>
            </a:endParaRPr>
          </a:p>
          <a:p>
            <a:pPr>
              <a:spcAft>
                <a:spcPts val="1200"/>
              </a:spcAft>
            </a:pPr>
            <a:r>
              <a:rPr lang="en-US" sz="2400" i="1" spc="-50" dirty="0">
                <a:solidFill>
                  <a:srgbClr val="FF0000"/>
                </a:solidFill>
                <a:latin typeface="Garamond" panose="02020404030301010803" pitchFamily="18" charset="0"/>
                <a:ea typeface="Times New Roman" panose="02020603050405020304" pitchFamily="18" charset="0"/>
                <a:cs typeface="Arial" panose="020B0604020202020204" pitchFamily="34" charset="0"/>
              </a:rPr>
              <a:t>Much of the time, the federal government fails, leaving many no better off. Even when they succeed, the local community would </a:t>
            </a:r>
            <a:r>
              <a:rPr lang="en-US" sz="2400" i="1" spc="-50"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t>probably have </a:t>
            </a:r>
            <a:r>
              <a:rPr lang="en-US" sz="2400" i="1" spc="-50" dirty="0">
                <a:solidFill>
                  <a:srgbClr val="FF0000"/>
                </a:solidFill>
                <a:latin typeface="Garamond" panose="02020404030301010803" pitchFamily="18" charset="0"/>
                <a:ea typeface="Times New Roman" panose="02020603050405020304" pitchFamily="18" charset="0"/>
                <a:cs typeface="Arial" panose="020B0604020202020204" pitchFamily="34" charset="0"/>
              </a:rPr>
              <a:t>done a better, more loving job.</a:t>
            </a:r>
            <a:endParaRPr lang="en-US" sz="2400" i="1" spc="-5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099874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4492" y="1649799"/>
            <a:ext cx="11402292" cy="5355312"/>
          </a:xfrm>
          <a:prstGeom prst="rect">
            <a:avLst/>
          </a:prstGeom>
        </p:spPr>
        <p:txBody>
          <a:bodyPr wrap="square">
            <a:spAutoFit/>
          </a:bodyPr>
          <a:lstStyle/>
          <a:p>
            <a:pPr marR="0" lvl="0">
              <a:spcBef>
                <a:spcPts val="0"/>
              </a:spcBef>
              <a:spcAft>
                <a:spcPts val="1200"/>
              </a:spcAft>
            </a:pP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Every </a:t>
            </a: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human life is precious. Killing a human, whether in the womb or walking down the street, is murder, an evil deed worthy of damnation. </a:t>
            </a:r>
            <a:endParaRPr lang="en-US" sz="2400" dirty="0">
              <a:latin typeface="Times New Roman" panose="02020603050405020304" pitchFamily="18" charset="0"/>
              <a:ea typeface="Times New Roman" panose="02020603050405020304" pitchFamily="18" charset="0"/>
            </a:endParaRPr>
          </a:p>
          <a:p>
            <a:pPr>
              <a:spcAft>
                <a:spcPts val="1200"/>
              </a:spcAft>
            </a:pPr>
            <a:r>
              <a:rPr lang="en-US" sz="2400" b="1" dirty="0">
                <a:solidFill>
                  <a:srgbClr val="222222"/>
                </a:solidFill>
                <a:latin typeface="Garamond" panose="02020404030301010803" pitchFamily="18" charset="0"/>
                <a:ea typeface="Times New Roman" panose="02020603050405020304" pitchFamily="18" charset="0"/>
                <a:cs typeface="Arial" panose="020B0604020202020204" pitchFamily="34" charset="0"/>
              </a:rPr>
              <a:t>Maharishi:</a:t>
            </a:r>
            <a:r>
              <a:rPr lang="en-US" sz="2400" b="1" dirty="0">
                <a:latin typeface="Garamond" panose="02020404030301010803" pitchFamily="18" charset="0"/>
                <a:ea typeface="Times New Roman" panose="02020603050405020304" pitchFamily="18" charset="0"/>
                <a:cs typeface="Arial" panose="020B0604020202020204" pitchFamily="34" charset="0"/>
              </a:rPr>
              <a:t> </a:t>
            </a:r>
            <a:r>
              <a:rPr lang="en-US" sz="2400" b="1" spc="70" dirty="0">
                <a:latin typeface="Garamond" panose="02020404030301010803" pitchFamily="18" charset="0"/>
                <a:ea typeface="Times New Roman" panose="02020603050405020304" pitchFamily="18" charset="0"/>
                <a:cs typeface="Arial" panose="020B0604020202020204" pitchFamily="34" charset="0"/>
              </a:rPr>
              <a:t>“</a:t>
            </a:r>
            <a:r>
              <a:rPr lang="en-US" sz="2400" b="1" spc="70" dirty="0">
                <a:latin typeface="Bradley Hand ITC" panose="03070402050302030203" pitchFamily="66" charset="0"/>
                <a:ea typeface="Times New Roman" panose="02020603050405020304" pitchFamily="18" charset="0"/>
                <a:cs typeface="Arial" panose="020B0604020202020204" pitchFamily="34" charset="0"/>
              </a:rPr>
              <a:t>Individual potential of life is </a:t>
            </a:r>
            <a:r>
              <a:rPr lang="en-US" sz="2400" b="1" spc="70" dirty="0" smtClean="0">
                <a:latin typeface="Bradley Hand ITC" panose="03070402050302030203" pitchFamily="66" charset="0"/>
                <a:ea typeface="Times New Roman" panose="02020603050405020304" pitchFamily="18" charset="0"/>
                <a:cs typeface="Arial" panose="020B0604020202020204" pitchFamily="34" charset="0"/>
              </a:rPr>
              <a:t>cosmic </a:t>
            </a:r>
            <a:br>
              <a:rPr lang="en-US" sz="2400" b="1" spc="70" dirty="0" smtClean="0">
                <a:latin typeface="Bradley Hand ITC" panose="03070402050302030203" pitchFamily="66" charset="0"/>
                <a:ea typeface="Times New Roman" panose="02020603050405020304" pitchFamily="18" charset="0"/>
                <a:cs typeface="Arial" panose="020B0604020202020204" pitchFamily="34" charset="0"/>
              </a:rPr>
            </a:br>
            <a:r>
              <a:rPr lang="en-US" sz="2400" b="1" spc="70" dirty="0" smtClean="0">
                <a:latin typeface="Bradley Hand ITC" panose="03070402050302030203" pitchFamily="66" charset="0"/>
                <a:ea typeface="Times New Roman" panose="02020603050405020304" pitchFamily="18" charset="0"/>
                <a:cs typeface="Arial" panose="020B0604020202020204" pitchFamily="34" charset="0"/>
              </a:rPr>
              <a:t>potential</a:t>
            </a:r>
            <a:r>
              <a:rPr lang="en-US" sz="2400" b="1" spc="70" dirty="0">
                <a:latin typeface="Bradley Hand ITC" panose="03070402050302030203" pitchFamily="66" charset="0"/>
                <a:ea typeface="Times New Roman" panose="02020603050405020304" pitchFamily="18" charset="0"/>
                <a:cs typeface="Arial" panose="020B0604020202020204" pitchFamily="34" charset="0"/>
              </a:rPr>
              <a:t>. Individual is divine deep </a:t>
            </a:r>
            <a:r>
              <a:rPr lang="en-US" sz="2400" b="1" spc="70" dirty="0" smtClean="0">
                <a:latin typeface="Bradley Hand ITC" panose="03070402050302030203" pitchFamily="66" charset="0"/>
                <a:ea typeface="Times New Roman" panose="02020603050405020304" pitchFamily="18" charset="0"/>
                <a:cs typeface="Arial" panose="020B0604020202020204" pitchFamily="34" charset="0"/>
              </a:rPr>
              <a:t>inside</a:t>
            </a:r>
            <a:r>
              <a:rPr lang="en-US" sz="2400" b="1" spc="70" dirty="0">
                <a:latin typeface="Bradley Hand ITC" panose="03070402050302030203" pitchFamily="66" charset="0"/>
                <a:ea typeface="Times New Roman" panose="02020603050405020304" pitchFamily="18" charset="0"/>
                <a:cs typeface="Arial" panose="020B0604020202020204" pitchFamily="34" charset="0"/>
              </a:rPr>
              <a:t>. </a:t>
            </a:r>
            <a:r>
              <a:rPr lang="en-US" sz="2400" b="1" spc="70" dirty="0" smtClean="0">
                <a:latin typeface="Bradley Hand ITC" panose="03070402050302030203" pitchFamily="66" charset="0"/>
                <a:ea typeface="Times New Roman" panose="02020603050405020304" pitchFamily="18" charset="0"/>
                <a:cs typeface="Arial" panose="020B0604020202020204" pitchFamily="34" charset="0"/>
              </a:rPr>
              <a:t/>
            </a:r>
            <a:br>
              <a:rPr lang="en-US" sz="2400" b="1" spc="70" dirty="0" smtClean="0">
                <a:latin typeface="Bradley Hand ITC" panose="03070402050302030203" pitchFamily="66" charset="0"/>
                <a:ea typeface="Times New Roman" panose="02020603050405020304" pitchFamily="18" charset="0"/>
                <a:cs typeface="Arial" panose="020B0604020202020204" pitchFamily="34" charset="0"/>
              </a:rPr>
            </a:br>
            <a:r>
              <a:rPr lang="en-US" sz="2400" b="1" spc="70" dirty="0" smtClean="0">
                <a:latin typeface="Bradley Hand ITC" panose="03070402050302030203" pitchFamily="66" charset="0"/>
                <a:ea typeface="Times New Roman" panose="02020603050405020304" pitchFamily="18" charset="0"/>
                <a:cs typeface="Arial" panose="020B0604020202020204" pitchFamily="34" charset="0"/>
              </a:rPr>
              <a:t>Transcendental </a:t>
            </a:r>
            <a:r>
              <a:rPr lang="en-US" sz="2400" b="1" spc="70" dirty="0">
                <a:latin typeface="Bradley Hand ITC" panose="03070402050302030203" pitchFamily="66" charset="0"/>
                <a:ea typeface="Times New Roman" panose="02020603050405020304" pitchFamily="18" charset="0"/>
                <a:cs typeface="Arial" panose="020B0604020202020204" pitchFamily="34" charset="0"/>
              </a:rPr>
              <a:t>experience awakens </a:t>
            </a:r>
            <a:r>
              <a:rPr lang="en-US" sz="2400" b="1" spc="70" dirty="0" smtClean="0">
                <a:latin typeface="Bradley Hand ITC" panose="03070402050302030203" pitchFamily="66" charset="0"/>
                <a:ea typeface="Times New Roman" panose="02020603050405020304" pitchFamily="18" charset="0"/>
                <a:cs typeface="Arial" panose="020B0604020202020204" pitchFamily="34" charset="0"/>
              </a:rPr>
              <a:t>that </a:t>
            </a:r>
            <a:br>
              <a:rPr lang="en-US" sz="2400" b="1" spc="70" dirty="0" smtClean="0">
                <a:latin typeface="Bradley Hand ITC" panose="03070402050302030203" pitchFamily="66" charset="0"/>
                <a:ea typeface="Times New Roman" panose="02020603050405020304" pitchFamily="18" charset="0"/>
                <a:cs typeface="Arial" panose="020B0604020202020204" pitchFamily="34" charset="0"/>
              </a:rPr>
            </a:br>
            <a:r>
              <a:rPr lang="en-US" sz="2400" b="1" spc="70" dirty="0" smtClean="0">
                <a:latin typeface="Bradley Hand ITC" panose="03070402050302030203" pitchFamily="66" charset="0"/>
                <a:ea typeface="Times New Roman" panose="02020603050405020304" pitchFamily="18" charset="0"/>
                <a:cs typeface="Arial" panose="020B0604020202020204" pitchFamily="34" charset="0"/>
              </a:rPr>
              <a:t>divinity </a:t>
            </a:r>
            <a:r>
              <a:rPr lang="en-US" sz="2400" b="1" spc="70" dirty="0">
                <a:latin typeface="Bradley Hand ITC" panose="03070402050302030203" pitchFamily="66" charset="0"/>
                <a:ea typeface="Times New Roman" panose="02020603050405020304" pitchFamily="18" charset="0"/>
                <a:cs typeface="Arial" panose="020B0604020202020204" pitchFamily="34" charset="0"/>
              </a:rPr>
              <a:t>in man. And when you kill </a:t>
            </a:r>
            <a:r>
              <a:rPr lang="en-US" sz="2400" b="1" spc="70" dirty="0" smtClean="0">
                <a:latin typeface="Bradley Hand ITC" panose="03070402050302030203" pitchFamily="66" charset="0"/>
                <a:ea typeface="Times New Roman" panose="02020603050405020304" pitchFamily="18" charset="0"/>
                <a:cs typeface="Arial" panose="020B0604020202020204" pitchFamily="34" charset="0"/>
              </a:rPr>
              <a:t>a </a:t>
            </a:r>
            <a:br>
              <a:rPr lang="en-US" sz="2400" b="1" spc="70" dirty="0" smtClean="0">
                <a:latin typeface="Bradley Hand ITC" panose="03070402050302030203" pitchFamily="66" charset="0"/>
                <a:ea typeface="Times New Roman" panose="02020603050405020304" pitchFamily="18" charset="0"/>
                <a:cs typeface="Arial" panose="020B0604020202020204" pitchFamily="34" charset="0"/>
              </a:rPr>
            </a:br>
            <a:r>
              <a:rPr lang="en-US" sz="2400" b="1" spc="70" dirty="0" smtClean="0">
                <a:latin typeface="Bradley Hand ITC" panose="03070402050302030203" pitchFamily="66" charset="0"/>
                <a:ea typeface="Times New Roman" panose="02020603050405020304" pitchFamily="18" charset="0"/>
                <a:cs typeface="Arial" panose="020B0604020202020204" pitchFamily="34" charset="0"/>
              </a:rPr>
              <a:t>man you </a:t>
            </a:r>
            <a:r>
              <a:rPr lang="en-US" sz="2400" b="1" spc="70" dirty="0">
                <a:latin typeface="Bradley Hand ITC" panose="03070402050302030203" pitchFamily="66" charset="0"/>
                <a:ea typeface="Times New Roman" panose="02020603050405020304" pitchFamily="18" charset="0"/>
                <a:cs typeface="Arial" panose="020B0604020202020204" pitchFamily="34" charset="0"/>
              </a:rPr>
              <a:t>deprive him of that birthright of it</a:t>
            </a:r>
            <a:r>
              <a:rPr lang="en-US" sz="2400" b="1" spc="70" dirty="0" smtClean="0">
                <a:latin typeface="Bradley Hand ITC" panose="03070402050302030203" pitchFamily="66" charset="0"/>
                <a:ea typeface="Times New Roman" panose="02020603050405020304" pitchFamily="18" charset="0"/>
                <a:cs typeface="Arial" panose="020B0604020202020204" pitchFamily="34" charset="0"/>
              </a:rPr>
              <a:t>.”</a:t>
            </a:r>
          </a:p>
          <a:p>
            <a:pPr>
              <a:spcAft>
                <a:spcPts val="1200"/>
              </a:spcAft>
            </a:pPr>
            <a:r>
              <a:rPr lang="en-US" sz="2400" b="1" spc="-70" dirty="0">
                <a:latin typeface="Bradley Hand ITC" panose="03070402050302030203" pitchFamily="66" charset="0"/>
                <a:ea typeface="Times New Roman" panose="02020603050405020304" pitchFamily="18" charset="0"/>
                <a:cs typeface="Arial" panose="020B0604020202020204" pitchFamily="34" charset="0"/>
              </a:rPr>
              <a:t>“What we have done, the result of that comes to us </a:t>
            </a:r>
            <a:r>
              <a:rPr lang="en-US" sz="2400" b="1" spc="-70" dirty="0" smtClean="0">
                <a:latin typeface="Bradley Hand ITC" panose="03070402050302030203" pitchFamily="66" charset="0"/>
                <a:ea typeface="Times New Roman" panose="02020603050405020304" pitchFamily="18" charset="0"/>
                <a:cs typeface="Arial" panose="020B0604020202020204" pitchFamily="34" charset="0"/>
              </a:rPr>
              <a:t/>
            </a:r>
            <a:br>
              <a:rPr lang="en-US" sz="2400" b="1" spc="-70" dirty="0" smtClean="0">
                <a:latin typeface="Bradley Hand ITC" panose="03070402050302030203" pitchFamily="66" charset="0"/>
                <a:ea typeface="Times New Roman" panose="02020603050405020304" pitchFamily="18" charset="0"/>
                <a:cs typeface="Arial" panose="020B0604020202020204" pitchFamily="34" charset="0"/>
              </a:rPr>
            </a:br>
            <a:r>
              <a:rPr lang="en-US" sz="2400" b="1" spc="-70" dirty="0" smtClean="0">
                <a:latin typeface="Bradley Hand ITC" panose="03070402050302030203" pitchFamily="66" charset="0"/>
                <a:ea typeface="Times New Roman" panose="02020603050405020304" pitchFamily="18" charset="0"/>
                <a:cs typeface="Arial" panose="020B0604020202020204" pitchFamily="34" charset="0"/>
              </a:rPr>
              <a:t>whenever </a:t>
            </a:r>
            <a:r>
              <a:rPr lang="en-US" sz="2400" b="1" spc="-70" dirty="0">
                <a:latin typeface="Bradley Hand ITC" panose="03070402050302030203" pitchFamily="66" charset="0"/>
                <a:ea typeface="Times New Roman" panose="02020603050405020304" pitchFamily="18" charset="0"/>
                <a:cs typeface="Arial" panose="020B0604020202020204" pitchFamily="34" charset="0"/>
              </a:rPr>
              <a:t>it comes, either today, tomorrow, hundred </a:t>
            </a:r>
            <a:r>
              <a:rPr lang="en-US" sz="2400" b="1" spc="-70" dirty="0" smtClean="0">
                <a:latin typeface="Bradley Hand ITC" panose="03070402050302030203" pitchFamily="66" charset="0"/>
                <a:ea typeface="Times New Roman" panose="02020603050405020304" pitchFamily="18" charset="0"/>
                <a:cs typeface="Arial" panose="020B0604020202020204" pitchFamily="34" charset="0"/>
              </a:rPr>
              <a:t/>
            </a:r>
            <a:br>
              <a:rPr lang="en-US" sz="2400" b="1" spc="-70" dirty="0" smtClean="0">
                <a:latin typeface="Bradley Hand ITC" panose="03070402050302030203" pitchFamily="66" charset="0"/>
                <a:ea typeface="Times New Roman" panose="02020603050405020304" pitchFamily="18" charset="0"/>
                <a:cs typeface="Arial" panose="020B0604020202020204" pitchFamily="34" charset="0"/>
              </a:rPr>
            </a:br>
            <a:r>
              <a:rPr lang="en-US" sz="2400" b="1" spc="-70" dirty="0" smtClean="0">
                <a:latin typeface="Bradley Hand ITC" panose="03070402050302030203" pitchFamily="66" charset="0"/>
                <a:ea typeface="Times New Roman" panose="02020603050405020304" pitchFamily="18" charset="0"/>
                <a:cs typeface="Arial" panose="020B0604020202020204" pitchFamily="34" charset="0"/>
              </a:rPr>
              <a:t>years </a:t>
            </a:r>
            <a:r>
              <a:rPr lang="en-US" sz="2400" b="1" spc="-70" dirty="0">
                <a:latin typeface="Bradley Hand ITC" panose="03070402050302030203" pitchFamily="66" charset="0"/>
                <a:ea typeface="Times New Roman" panose="02020603050405020304" pitchFamily="18" charset="0"/>
                <a:cs typeface="Arial" panose="020B0604020202020204" pitchFamily="34" charset="0"/>
              </a:rPr>
              <a:t>later, hundred lives later, whatever, whatever. </a:t>
            </a:r>
            <a:r>
              <a:rPr lang="en-US" sz="2400" b="1" spc="-70" dirty="0" smtClean="0">
                <a:latin typeface="Bradley Hand ITC" panose="03070402050302030203" pitchFamily="66" charset="0"/>
                <a:ea typeface="Times New Roman" panose="02020603050405020304" pitchFamily="18" charset="0"/>
                <a:cs typeface="Arial" panose="020B0604020202020204" pitchFamily="34" charset="0"/>
              </a:rPr>
              <a:t/>
            </a:r>
            <a:br>
              <a:rPr lang="en-US" sz="2400" b="1" spc="-70" dirty="0" smtClean="0">
                <a:latin typeface="Bradley Hand ITC" panose="03070402050302030203" pitchFamily="66" charset="0"/>
                <a:ea typeface="Times New Roman" panose="02020603050405020304" pitchFamily="18" charset="0"/>
                <a:cs typeface="Arial" panose="020B0604020202020204" pitchFamily="34" charset="0"/>
              </a:rPr>
            </a:br>
            <a:r>
              <a:rPr lang="en-US" sz="2400" b="1" spc="-70" dirty="0" smtClean="0">
                <a:latin typeface="Bradley Hand ITC" panose="03070402050302030203" pitchFamily="66" charset="0"/>
                <a:ea typeface="Times New Roman" panose="02020603050405020304" pitchFamily="18" charset="0"/>
                <a:cs typeface="Arial" panose="020B0604020202020204" pitchFamily="34" charset="0"/>
              </a:rPr>
              <a:t>And </a:t>
            </a:r>
            <a:r>
              <a:rPr lang="en-US" sz="2400" b="1" spc="-70" dirty="0">
                <a:latin typeface="Bradley Hand ITC" panose="03070402050302030203" pitchFamily="66" charset="0"/>
                <a:ea typeface="Times New Roman" panose="02020603050405020304" pitchFamily="18" charset="0"/>
                <a:cs typeface="Arial" panose="020B0604020202020204" pitchFamily="34" charset="0"/>
              </a:rPr>
              <a:t>so, it’s our own karma. That is why that philosophy </a:t>
            </a:r>
            <a:r>
              <a:rPr lang="en-US" sz="2400" b="1" spc="-70" dirty="0" smtClean="0">
                <a:latin typeface="Bradley Hand ITC" panose="03070402050302030203" pitchFamily="66" charset="0"/>
                <a:ea typeface="Times New Roman" panose="02020603050405020304" pitchFamily="18" charset="0"/>
                <a:cs typeface="Arial" panose="020B0604020202020204" pitchFamily="34" charset="0"/>
              </a:rPr>
              <a:t/>
            </a:r>
            <a:br>
              <a:rPr lang="en-US" sz="2400" b="1" spc="-70" dirty="0" smtClean="0">
                <a:latin typeface="Bradley Hand ITC" panose="03070402050302030203" pitchFamily="66" charset="0"/>
                <a:ea typeface="Times New Roman" panose="02020603050405020304" pitchFamily="18" charset="0"/>
                <a:cs typeface="Arial" panose="020B0604020202020204" pitchFamily="34" charset="0"/>
              </a:rPr>
            </a:br>
            <a:r>
              <a:rPr lang="en-US" sz="2400" b="1" spc="-70" dirty="0" smtClean="0">
                <a:latin typeface="Bradley Hand ITC" panose="03070402050302030203" pitchFamily="66" charset="0"/>
                <a:ea typeface="Times New Roman" panose="02020603050405020304" pitchFamily="18" charset="0"/>
                <a:cs typeface="Arial" panose="020B0604020202020204" pitchFamily="34" charset="0"/>
              </a:rPr>
              <a:t>is in every </a:t>
            </a:r>
            <a:r>
              <a:rPr lang="en-US" sz="2400" b="1" spc="-70" dirty="0">
                <a:latin typeface="Bradley Hand ITC" panose="03070402050302030203" pitchFamily="66" charset="0"/>
                <a:ea typeface="Times New Roman" panose="02020603050405020304" pitchFamily="18" charset="0"/>
                <a:cs typeface="Arial" panose="020B0604020202020204" pitchFamily="34" charset="0"/>
              </a:rPr>
              <a:t>religion: Killing is sin. Killing is sin in every religion.”</a:t>
            </a:r>
            <a:endParaRPr lang="en-US" sz="2400" spc="-70" dirty="0">
              <a:latin typeface="Times New Roman" panose="02020603050405020304" pitchFamily="18" charset="0"/>
              <a:ea typeface="Times New Roman" panose="02020603050405020304" pitchFamily="18" charset="0"/>
            </a:endParaRPr>
          </a:p>
          <a:p>
            <a:pPr>
              <a:spcAft>
                <a:spcPts val="1200"/>
              </a:spcAft>
            </a:pPr>
            <a:endParaRPr lang="en-US" sz="2400" b="1" spc="70" dirty="0" smtClean="0">
              <a:latin typeface="Bradley Hand ITC" panose="03070402050302030203" pitchFamily="66"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9748" y="2129244"/>
            <a:ext cx="4912252" cy="4543833"/>
          </a:xfrm>
          <a:prstGeom prst="rect">
            <a:avLst/>
          </a:prstGeom>
        </p:spPr>
      </p:pic>
      <p:sp>
        <p:nvSpPr>
          <p:cNvPr id="2" name="TextBox 1"/>
          <p:cNvSpPr txBox="1"/>
          <p:nvPr/>
        </p:nvSpPr>
        <p:spPr>
          <a:xfrm>
            <a:off x="3082206" y="385763"/>
            <a:ext cx="6027612" cy="1200329"/>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lightRig rig="soft" dir="t">
                <a:rot lat="0" lon="0" rev="15600000"/>
              </a:lightRig>
            </a:scene3d>
            <a:sp3d extrusionH="57150" prstMaterial="softEdge">
              <a:bevelT w="25400" h="38100"/>
            </a:sp3d>
          </a:bodyPr>
          <a:lstStyle/>
          <a:p>
            <a:pPr algn="ctr">
              <a:lnSpc>
                <a:spcPct val="75000"/>
              </a:lnSpc>
            </a:pPr>
            <a:r>
              <a:rPr lang="en-US" sz="4800" b="1" dirty="0" smtClean="0">
                <a:ln/>
                <a:solidFill>
                  <a:schemeClr val="accent4"/>
                </a:solidFill>
                <a:latin typeface="Pare Wide" panose="00000400000000000000" pitchFamily="2" charset="0"/>
              </a:rPr>
              <a:t>Maharishi’s Teaching </a:t>
            </a:r>
            <a:br>
              <a:rPr lang="en-US" sz="4800" b="1" dirty="0" smtClean="0">
                <a:ln/>
                <a:solidFill>
                  <a:schemeClr val="accent4"/>
                </a:solidFill>
                <a:latin typeface="Pare Wide" panose="00000400000000000000" pitchFamily="2" charset="0"/>
              </a:rPr>
            </a:br>
            <a:r>
              <a:rPr lang="en-US" sz="4800" b="1" dirty="0" smtClean="0">
                <a:ln/>
                <a:solidFill>
                  <a:schemeClr val="accent4"/>
                </a:solidFill>
                <a:latin typeface="Pare Wide" panose="00000400000000000000" pitchFamily="2" charset="0"/>
              </a:rPr>
              <a:t>&amp; Progressive Beliefs</a:t>
            </a:r>
            <a:endParaRPr lang="en-US" sz="4800" b="1" dirty="0">
              <a:ln/>
              <a:solidFill>
                <a:schemeClr val="accent4"/>
              </a:solidFill>
              <a:latin typeface="Pare Wide" panose="00000400000000000000" pitchFamily="2" charset="0"/>
            </a:endParaRPr>
          </a:p>
        </p:txBody>
      </p:sp>
    </p:spTree>
    <p:extLst>
      <p:ext uri="{BB962C8B-B14F-4D97-AF65-F5344CB8AC3E}">
        <p14:creationId xmlns:p14="http://schemas.microsoft.com/office/powerpoint/2010/main" val="4153559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2206" y="385763"/>
            <a:ext cx="6027612" cy="1200329"/>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lightRig rig="soft" dir="t">
                <a:rot lat="0" lon="0" rev="15600000"/>
              </a:lightRig>
            </a:scene3d>
            <a:sp3d extrusionH="57150" prstMaterial="softEdge">
              <a:bevelT w="25400" h="38100"/>
            </a:sp3d>
          </a:bodyPr>
          <a:lstStyle/>
          <a:p>
            <a:pPr algn="ctr">
              <a:lnSpc>
                <a:spcPct val="75000"/>
              </a:lnSpc>
            </a:pPr>
            <a:r>
              <a:rPr lang="en-US" sz="4800" b="1" dirty="0" smtClean="0">
                <a:ln/>
                <a:solidFill>
                  <a:schemeClr val="accent4"/>
                </a:solidFill>
                <a:latin typeface="Pare Wide" panose="00000400000000000000" pitchFamily="2" charset="0"/>
              </a:rPr>
              <a:t>Maharishi’s Teaching </a:t>
            </a:r>
            <a:br>
              <a:rPr lang="en-US" sz="4800" b="1" dirty="0" smtClean="0">
                <a:ln/>
                <a:solidFill>
                  <a:schemeClr val="accent4"/>
                </a:solidFill>
                <a:latin typeface="Pare Wide" panose="00000400000000000000" pitchFamily="2" charset="0"/>
              </a:rPr>
            </a:br>
            <a:r>
              <a:rPr lang="en-US" sz="4800" b="1" dirty="0" smtClean="0">
                <a:ln/>
                <a:solidFill>
                  <a:schemeClr val="accent4"/>
                </a:solidFill>
                <a:latin typeface="Pare Wide" panose="00000400000000000000" pitchFamily="2" charset="0"/>
              </a:rPr>
              <a:t>&amp; Progressive Beliefs</a:t>
            </a:r>
            <a:endParaRPr lang="en-US" sz="4800" b="1" dirty="0">
              <a:ln/>
              <a:solidFill>
                <a:schemeClr val="accent4"/>
              </a:solidFill>
              <a:latin typeface="Pare Wide" panose="00000400000000000000" pitchFamily="2" charset="0"/>
            </a:endParaRPr>
          </a:p>
        </p:txBody>
      </p:sp>
      <p:sp>
        <p:nvSpPr>
          <p:cNvPr id="3" name="Rectangle 2"/>
          <p:cNvSpPr/>
          <p:nvPr/>
        </p:nvSpPr>
        <p:spPr>
          <a:xfrm>
            <a:off x="524492" y="1649799"/>
            <a:ext cx="11402292" cy="830997"/>
          </a:xfrm>
          <a:prstGeom prst="rect">
            <a:avLst/>
          </a:prstGeom>
        </p:spPr>
        <p:txBody>
          <a:bodyPr wrap="square">
            <a:spAutoFit/>
          </a:bodyPr>
          <a:lstStyle/>
          <a:p>
            <a:pPr>
              <a:spcAft>
                <a:spcPts val="1200"/>
              </a:spcAft>
            </a:pPr>
            <a:r>
              <a:rPr lang="en-US" sz="2400" b="1"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Progressive Belief:</a:t>
            </a:r>
            <a:r>
              <a:rPr lang="en-US" sz="240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 Babies </a:t>
            </a:r>
            <a:r>
              <a:rPr lang="en-US" sz="2400" dirty="0">
                <a:solidFill>
                  <a:srgbClr val="222222"/>
                </a:solidFill>
                <a:latin typeface="Garamond" panose="02020404030301010803" pitchFamily="18" charset="0"/>
                <a:ea typeface="Times New Roman" panose="02020603050405020304" pitchFamily="18" charset="0"/>
                <a:cs typeface="Arial" panose="020B0604020202020204" pitchFamily="34" charset="0"/>
              </a:rPr>
              <a:t>may be aborted during the third trimester. In fact, even a living, aborted child may be killed at the request </a:t>
            </a:r>
            <a:r>
              <a:rPr lang="en-US" sz="240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of </a:t>
            </a:r>
            <a:r>
              <a:rPr lang="en-US" sz="2400" dirty="0">
                <a:solidFill>
                  <a:srgbClr val="222222"/>
                </a:solidFill>
                <a:latin typeface="Garamond" panose="02020404030301010803" pitchFamily="18" charset="0"/>
                <a:ea typeface="Times New Roman" panose="02020603050405020304" pitchFamily="18" charset="0"/>
                <a:cs typeface="Arial" panose="020B0604020202020204" pitchFamily="34" charset="0"/>
              </a:rPr>
              <a:t>the mother</a:t>
            </a:r>
            <a:r>
              <a:rPr lang="en-US" sz="240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482" y="2677884"/>
            <a:ext cx="4130397" cy="3793454"/>
          </a:xfrm>
          <a:prstGeom prst="rect">
            <a:avLst/>
          </a:prstGeom>
        </p:spPr>
      </p:pic>
      <p:sp>
        <p:nvSpPr>
          <p:cNvPr id="5" name="Rectangle 4"/>
          <p:cNvSpPr/>
          <p:nvPr/>
        </p:nvSpPr>
        <p:spPr>
          <a:xfrm>
            <a:off x="4915989" y="2554516"/>
            <a:ext cx="6096000" cy="3200876"/>
          </a:xfrm>
          <a:prstGeom prst="rect">
            <a:avLst/>
          </a:prstGeom>
        </p:spPr>
        <p:txBody>
          <a:bodyPr>
            <a:spAutoFit/>
          </a:bodyPr>
          <a:lstStyle/>
          <a:p>
            <a:pPr>
              <a:spcAft>
                <a:spcPts val="1200"/>
              </a:spcAft>
            </a:pPr>
            <a:r>
              <a:rPr lang="en-US" sz="2400" i="1" dirty="0">
                <a:solidFill>
                  <a:srgbClr val="FF0000"/>
                </a:solidFill>
                <a:latin typeface="Garamond" panose="02020404030301010803" pitchFamily="18" charset="0"/>
                <a:ea typeface="Times New Roman" panose="02020603050405020304" pitchFamily="18" charset="0"/>
                <a:cs typeface="Arial" panose="020B0604020202020204" pitchFamily="34" charset="0"/>
              </a:rPr>
              <a:t>Actually, some Progressive medical professionals are even suggesting that a baby may not be human until sometime after birth; 24 hours, a week, or even a year. (They are having trouble deciding on the moment that a baby becomes a human being</a:t>
            </a:r>
            <a:r>
              <a:rPr lang="en-US" sz="2400" i="1"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t>.)</a:t>
            </a:r>
          </a:p>
          <a:p>
            <a:pPr>
              <a:spcAft>
                <a:spcPts val="1200"/>
              </a:spcAft>
            </a:pPr>
            <a:r>
              <a:rPr lang="en-US" sz="2400" i="1"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t>The acceptance of this philosophy means that killing a new-born baby is not a crime, no different than drowning a new-born kitten. </a:t>
            </a:r>
            <a:endParaRPr lang="en-US" sz="2400" i="1"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6145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373" y="3632200"/>
            <a:ext cx="3284526" cy="3009900"/>
          </a:xfrm>
          <a:prstGeom prst="rect">
            <a:avLst/>
          </a:prstGeom>
        </p:spPr>
      </p:pic>
      <p:sp>
        <p:nvSpPr>
          <p:cNvPr id="2" name="TextBox 1"/>
          <p:cNvSpPr txBox="1"/>
          <p:nvPr/>
        </p:nvSpPr>
        <p:spPr>
          <a:xfrm>
            <a:off x="3082206" y="385763"/>
            <a:ext cx="6027612" cy="1200329"/>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lightRig rig="soft" dir="t">
                <a:rot lat="0" lon="0" rev="15600000"/>
              </a:lightRig>
            </a:scene3d>
            <a:sp3d extrusionH="57150" prstMaterial="softEdge">
              <a:bevelT w="25400" h="38100"/>
            </a:sp3d>
          </a:bodyPr>
          <a:lstStyle/>
          <a:p>
            <a:pPr algn="ctr">
              <a:lnSpc>
                <a:spcPct val="75000"/>
              </a:lnSpc>
            </a:pPr>
            <a:r>
              <a:rPr lang="en-US" sz="4800" b="1" dirty="0" smtClean="0">
                <a:ln/>
                <a:solidFill>
                  <a:schemeClr val="accent4"/>
                </a:solidFill>
                <a:latin typeface="Pare Wide" panose="00000400000000000000" pitchFamily="2" charset="0"/>
              </a:rPr>
              <a:t>Maharishi’s Teaching </a:t>
            </a:r>
            <a:br>
              <a:rPr lang="en-US" sz="4800" b="1" dirty="0" smtClean="0">
                <a:ln/>
                <a:solidFill>
                  <a:schemeClr val="accent4"/>
                </a:solidFill>
                <a:latin typeface="Pare Wide" panose="00000400000000000000" pitchFamily="2" charset="0"/>
              </a:rPr>
            </a:br>
            <a:r>
              <a:rPr lang="en-US" sz="4800" b="1" dirty="0" smtClean="0">
                <a:ln/>
                <a:solidFill>
                  <a:schemeClr val="accent4"/>
                </a:solidFill>
                <a:latin typeface="Pare Wide" panose="00000400000000000000" pitchFamily="2" charset="0"/>
              </a:rPr>
              <a:t>&amp; Progressive Beliefs</a:t>
            </a:r>
            <a:endParaRPr lang="en-US" sz="4800" b="1" dirty="0">
              <a:ln/>
              <a:solidFill>
                <a:schemeClr val="accent4"/>
              </a:solidFill>
              <a:latin typeface="Pare Wide" panose="00000400000000000000" pitchFamily="2" charset="0"/>
            </a:endParaRPr>
          </a:p>
        </p:txBody>
      </p:sp>
      <p:sp>
        <p:nvSpPr>
          <p:cNvPr id="3" name="Rectangle 2"/>
          <p:cNvSpPr/>
          <p:nvPr/>
        </p:nvSpPr>
        <p:spPr>
          <a:xfrm>
            <a:off x="524493" y="1669450"/>
            <a:ext cx="11222182" cy="2394502"/>
          </a:xfrm>
          <a:prstGeom prst="rect">
            <a:avLst/>
          </a:prstGeom>
        </p:spPr>
        <p:txBody>
          <a:bodyPr wrap="square">
            <a:spAutoFit/>
          </a:bodyPr>
          <a:lstStyle/>
          <a:p>
            <a:pPr marR="0" lvl="0">
              <a:lnSpc>
                <a:spcPct val="90000"/>
              </a:lnSpc>
              <a:spcBef>
                <a:spcPts val="0"/>
              </a:spcBef>
              <a:spcAft>
                <a:spcPts val="1200"/>
              </a:spcAft>
            </a:pP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Understanding must be gained before any </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problem </a:t>
            </a: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can be solved, any conflict can be resolved, and an effective decision can be made</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a:p>
            <a:pPr>
              <a:lnSpc>
                <a:spcPct val="90000"/>
              </a:lnSpc>
              <a:spcAft>
                <a:spcPts val="1200"/>
              </a:spcAft>
            </a:pPr>
            <a:r>
              <a:rPr lang="en-US" sz="2400" b="1" dirty="0">
                <a:solidFill>
                  <a:srgbClr val="222222"/>
                </a:solidFill>
                <a:latin typeface="Garamond" panose="02020404030301010803" pitchFamily="18" charset="0"/>
                <a:ea typeface="Times New Roman" panose="02020603050405020304" pitchFamily="18" charset="0"/>
                <a:cs typeface="Arial" panose="020B0604020202020204" pitchFamily="34" charset="0"/>
              </a:rPr>
              <a:t>Maharishi: </a:t>
            </a:r>
            <a:r>
              <a:rPr lang="en-US" sz="2400" b="1" dirty="0">
                <a:latin typeface="Bradley Hand ITC" panose="03070402050302030203" pitchFamily="66" charset="0"/>
                <a:ea typeface="Times New Roman" panose="02020603050405020304" pitchFamily="18" charset="0"/>
                <a:cs typeface="Arial" panose="020B0604020202020204" pitchFamily="34" charset="0"/>
              </a:rPr>
              <a:t>"Unless an action is rightly thought out and its steps rightly planned, every stage of its performance will probably remain vague and </a:t>
            </a:r>
            <a:r>
              <a:rPr lang="en-US" sz="2400" b="1" dirty="0" smtClean="0">
                <a:latin typeface="Bradley Hand ITC" panose="03070402050302030203" pitchFamily="66" charset="0"/>
                <a:ea typeface="Times New Roman" panose="02020603050405020304" pitchFamily="18" charset="0"/>
                <a:cs typeface="Arial" panose="020B0604020202020204" pitchFamily="34" charset="0"/>
              </a:rPr>
              <a:t>therefore unsatisfactory for </a:t>
            </a:r>
            <a:r>
              <a:rPr lang="en-US" sz="2400" b="1" dirty="0">
                <a:latin typeface="Bradley Hand ITC" panose="03070402050302030203" pitchFamily="66" charset="0"/>
                <a:ea typeface="Times New Roman" panose="02020603050405020304" pitchFamily="18" charset="0"/>
                <a:cs typeface="Arial" panose="020B0604020202020204" pitchFamily="34" charset="0"/>
              </a:rPr>
              <a:t>the doer and all those concerned."</a:t>
            </a:r>
            <a:endParaRPr lang="en-US" sz="2400" dirty="0">
              <a:latin typeface="Times New Roman" panose="02020603050405020304" pitchFamily="18" charset="0"/>
              <a:ea typeface="Times New Roman" panose="02020603050405020304" pitchFamily="18" charset="0"/>
            </a:endParaRPr>
          </a:p>
          <a:p>
            <a:pPr>
              <a:lnSpc>
                <a:spcPct val="90000"/>
              </a:lnSpc>
              <a:spcAft>
                <a:spcPts val="1200"/>
              </a:spcAft>
            </a:pPr>
            <a:endParaRPr lang="en-US" sz="2400" i="1" dirty="0">
              <a:solidFill>
                <a:srgbClr val="FF0000"/>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3975100" y="3776448"/>
            <a:ext cx="6096000" cy="1908215"/>
          </a:xfrm>
          <a:prstGeom prst="rect">
            <a:avLst/>
          </a:prstGeom>
        </p:spPr>
        <p:txBody>
          <a:bodyPr>
            <a:spAutoFit/>
          </a:bodyPr>
          <a:lstStyle/>
          <a:p>
            <a:pPr>
              <a:lnSpc>
                <a:spcPct val="90000"/>
              </a:lnSpc>
              <a:spcAft>
                <a:spcPts val="1200"/>
              </a:spcAft>
            </a:pPr>
            <a:r>
              <a:rPr lang="en-US" sz="2400" b="1"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Progressive Belief:</a:t>
            </a:r>
            <a:r>
              <a:rPr lang="en-US" sz="240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 </a:t>
            </a:r>
            <a:r>
              <a:rPr lang="en-US" sz="2400" dirty="0">
                <a:solidFill>
                  <a:srgbClr val="222222"/>
                </a:solidFill>
                <a:latin typeface="Garamond" panose="02020404030301010803" pitchFamily="18" charset="0"/>
                <a:ea typeface="Times New Roman" panose="02020603050405020304" pitchFamily="18" charset="0"/>
                <a:cs typeface="Arial" panose="020B0604020202020204" pitchFamily="34" charset="0"/>
              </a:rPr>
              <a:t>Our feelings about what is right and what </a:t>
            </a:r>
            <a:r>
              <a:rPr lang="en-US" sz="240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is </a:t>
            </a:r>
            <a:r>
              <a:rPr lang="en-US" sz="2400" dirty="0">
                <a:solidFill>
                  <a:srgbClr val="222222"/>
                </a:solidFill>
                <a:latin typeface="Garamond" panose="02020404030301010803" pitchFamily="18" charset="0"/>
                <a:ea typeface="Times New Roman" panose="02020603050405020304" pitchFamily="18" charset="0"/>
                <a:cs typeface="Arial" panose="020B0604020202020204" pitchFamily="34" charset="0"/>
              </a:rPr>
              <a:t>the best course of action, tell us all we need to know before </a:t>
            </a:r>
            <a:r>
              <a:rPr lang="en-US" sz="240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proceeding</a:t>
            </a:r>
            <a:r>
              <a:rPr lang="en-US" sz="2400" dirty="0">
                <a:solidFill>
                  <a:srgbClr val="222222"/>
                </a:solidFill>
                <a:latin typeface="Garamond" panose="02020404030301010803" pitchFamily="18" charset="0"/>
                <a:ea typeface="Times New Roman" panose="02020603050405020304" pitchFamily="18" charset="0"/>
                <a:cs typeface="Arial" panose="020B0604020202020204" pitchFamily="34" charset="0"/>
              </a:rPr>
              <a:t>. </a:t>
            </a:r>
            <a:endParaRPr lang="en-US" sz="2400" dirty="0">
              <a:latin typeface="Times New Roman" panose="02020603050405020304" pitchFamily="18" charset="0"/>
              <a:ea typeface="Times New Roman" panose="02020603050405020304" pitchFamily="18" charset="0"/>
            </a:endParaRPr>
          </a:p>
          <a:p>
            <a:pPr>
              <a:lnSpc>
                <a:spcPct val="90000"/>
              </a:lnSpc>
              <a:spcAft>
                <a:spcPts val="1200"/>
              </a:spcAft>
            </a:pPr>
            <a:r>
              <a:rPr lang="en-US" sz="2400" i="1" dirty="0">
                <a:solidFill>
                  <a:srgbClr val="FF0000"/>
                </a:solidFill>
                <a:latin typeface="Garamond" panose="02020404030301010803" pitchFamily="18" charset="0"/>
                <a:ea typeface="Times New Roman" panose="02020603050405020304" pitchFamily="18" charset="0"/>
                <a:cs typeface="Arial" panose="020B0604020202020204" pitchFamily="34" charset="0"/>
              </a:rPr>
              <a:t>Prior knowledge, scientific research, and the possibilities of catastrophic </a:t>
            </a:r>
            <a:r>
              <a:rPr lang="en-US" sz="2400" i="1"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t>unintended </a:t>
            </a:r>
            <a:r>
              <a:rPr lang="en-US" sz="2400" i="1" dirty="0">
                <a:solidFill>
                  <a:srgbClr val="FF0000"/>
                </a:solidFill>
                <a:latin typeface="Garamond" panose="02020404030301010803" pitchFamily="18" charset="0"/>
                <a:ea typeface="Times New Roman" panose="02020603050405020304" pitchFamily="18" charset="0"/>
                <a:cs typeface="Arial" panose="020B0604020202020204" pitchFamily="34" charset="0"/>
              </a:rPr>
              <a:t>consequences are ignored.</a:t>
            </a:r>
            <a:endParaRPr lang="en-US" sz="2400" i="1"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8930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2206" y="385763"/>
            <a:ext cx="6027612" cy="1200329"/>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lightRig rig="soft" dir="t">
                <a:rot lat="0" lon="0" rev="15600000"/>
              </a:lightRig>
            </a:scene3d>
            <a:sp3d extrusionH="57150" prstMaterial="softEdge">
              <a:bevelT w="25400" h="38100"/>
            </a:sp3d>
          </a:bodyPr>
          <a:lstStyle/>
          <a:p>
            <a:pPr algn="ctr">
              <a:lnSpc>
                <a:spcPct val="75000"/>
              </a:lnSpc>
            </a:pPr>
            <a:r>
              <a:rPr lang="en-US" sz="4800" b="1" dirty="0" smtClean="0">
                <a:ln/>
                <a:solidFill>
                  <a:schemeClr val="accent4"/>
                </a:solidFill>
                <a:latin typeface="Pare Wide" panose="00000400000000000000" pitchFamily="2" charset="0"/>
              </a:rPr>
              <a:t>Maharishi’s Teaching </a:t>
            </a:r>
            <a:br>
              <a:rPr lang="en-US" sz="4800" b="1" dirty="0" smtClean="0">
                <a:ln/>
                <a:solidFill>
                  <a:schemeClr val="accent4"/>
                </a:solidFill>
                <a:latin typeface="Pare Wide" panose="00000400000000000000" pitchFamily="2" charset="0"/>
              </a:rPr>
            </a:br>
            <a:r>
              <a:rPr lang="en-US" sz="4800" b="1" dirty="0" smtClean="0">
                <a:ln/>
                <a:solidFill>
                  <a:schemeClr val="accent4"/>
                </a:solidFill>
                <a:latin typeface="Pare Wide" panose="00000400000000000000" pitchFamily="2" charset="0"/>
              </a:rPr>
              <a:t>&amp; Progressive Beliefs</a:t>
            </a:r>
            <a:endParaRPr lang="en-US" sz="4800" b="1" dirty="0">
              <a:ln/>
              <a:solidFill>
                <a:schemeClr val="accent4"/>
              </a:solidFill>
              <a:latin typeface="Pare Wide" panose="00000400000000000000" pitchFamily="2" charset="0"/>
            </a:endParaRPr>
          </a:p>
        </p:txBody>
      </p:sp>
      <p:sp>
        <p:nvSpPr>
          <p:cNvPr id="3" name="Rectangle 2"/>
          <p:cNvSpPr/>
          <p:nvPr/>
        </p:nvSpPr>
        <p:spPr>
          <a:xfrm>
            <a:off x="504701" y="1664385"/>
            <a:ext cx="11236036" cy="1723549"/>
          </a:xfrm>
          <a:prstGeom prst="rect">
            <a:avLst/>
          </a:prstGeom>
        </p:spPr>
        <p:txBody>
          <a:bodyPr wrap="square">
            <a:spAutoFit/>
          </a:bodyPr>
          <a:lstStyle/>
          <a:p>
            <a:pPr marR="0" lvl="0">
              <a:spcBef>
                <a:spcPts val="0"/>
              </a:spcBef>
              <a:spcAft>
                <a:spcPts val="1200"/>
              </a:spcAft>
            </a:pP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The presumption of innocence is critical to the survival of a Democratic Republic. Without it the good fear unwarranted attacks, leaving evil to take over the country</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a:p>
            <a:pPr>
              <a:spcAft>
                <a:spcPts val="1200"/>
              </a:spcAft>
            </a:pPr>
            <a:r>
              <a:rPr lang="en-US" sz="2400" b="1" dirty="0">
                <a:solidFill>
                  <a:srgbClr val="222222"/>
                </a:solidFill>
                <a:latin typeface="Garamond" panose="02020404030301010803" pitchFamily="18" charset="0"/>
                <a:ea typeface="Times New Roman" panose="02020603050405020304" pitchFamily="18" charset="0"/>
                <a:cs typeface="Arial" panose="020B0604020202020204" pitchFamily="34" charset="0"/>
              </a:rPr>
              <a:t>Maharishi:</a:t>
            </a:r>
            <a:r>
              <a:rPr lang="en-US" sz="2400" spc="-30" dirty="0">
                <a:latin typeface="Garamond" panose="02020404030301010803" pitchFamily="18" charset="0"/>
                <a:ea typeface="Times New Roman" panose="02020603050405020304" pitchFamily="18" charset="0"/>
              </a:rPr>
              <a:t> “</a:t>
            </a:r>
            <a:r>
              <a:rPr lang="en-US" sz="2400" b="1" dirty="0">
                <a:latin typeface="Bradley Hand ITC" panose="03070402050302030203" pitchFamily="66" charset="0"/>
                <a:ea typeface="Times New Roman" panose="02020603050405020304" pitchFamily="18" charset="0"/>
                <a:cs typeface="Arial" panose="020B0604020202020204" pitchFamily="34" charset="0"/>
              </a:rPr>
              <a:t>We should always see good things in others - very important. We are not in a position to criticize anyone</a:t>
            </a:r>
            <a:r>
              <a:rPr lang="en-US" sz="2400" b="1" dirty="0" smtClean="0">
                <a:latin typeface="Bradley Hand ITC" panose="03070402050302030203" pitchFamily="66" charset="0"/>
                <a:ea typeface="Times New Roman" panose="02020603050405020304" pitchFamily="18" charset="0"/>
                <a:cs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8450" y="3204972"/>
            <a:ext cx="4807950" cy="3322828"/>
          </a:xfrm>
          <a:prstGeom prst="rect">
            <a:avLst/>
          </a:prstGeom>
        </p:spPr>
      </p:pic>
      <p:sp>
        <p:nvSpPr>
          <p:cNvPr id="5" name="Rectangle 4"/>
          <p:cNvSpPr/>
          <p:nvPr/>
        </p:nvSpPr>
        <p:spPr>
          <a:xfrm>
            <a:off x="495300" y="3387636"/>
            <a:ext cx="6477000" cy="3200876"/>
          </a:xfrm>
          <a:prstGeom prst="rect">
            <a:avLst/>
          </a:prstGeom>
        </p:spPr>
        <p:txBody>
          <a:bodyPr wrap="square">
            <a:spAutoFit/>
          </a:bodyPr>
          <a:lstStyle/>
          <a:p>
            <a:pPr>
              <a:spcAft>
                <a:spcPts val="1200"/>
              </a:spcAft>
            </a:pPr>
            <a:r>
              <a:rPr lang="en-US" sz="2400" b="1" dirty="0">
                <a:solidFill>
                  <a:srgbClr val="222222"/>
                </a:solidFill>
                <a:latin typeface="Garamond" panose="02020404030301010803" pitchFamily="18" charset="0"/>
                <a:ea typeface="Times New Roman" panose="02020603050405020304" pitchFamily="18" charset="0"/>
                <a:cs typeface="Arial" panose="020B0604020202020204" pitchFamily="34" charset="0"/>
              </a:rPr>
              <a:t>Progressive </a:t>
            </a:r>
            <a:r>
              <a:rPr lang="en-US" sz="2400" b="1"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Belief:</a:t>
            </a:r>
            <a:r>
              <a:rPr lang="en-US" sz="2400" dirty="0" smtClean="0">
                <a:solidFill>
                  <a:srgbClr val="000000"/>
                </a:solidFill>
                <a:latin typeface="Garamond" panose="02020404030301010803" pitchFamily="18" charset="0"/>
                <a:ea typeface="Times New Roman" panose="02020603050405020304" pitchFamily="18" charset="0"/>
              </a:rPr>
              <a:t> </a:t>
            </a:r>
            <a:r>
              <a:rPr lang="en-US" sz="2400" dirty="0">
                <a:solidFill>
                  <a:srgbClr val="000000"/>
                </a:solidFill>
                <a:latin typeface="Garamond" panose="02020404030301010803" pitchFamily="18" charset="0"/>
                <a:ea typeface="Times New Roman" panose="02020603050405020304" pitchFamily="18" charset="0"/>
              </a:rPr>
              <a:t>The presumption of </a:t>
            </a:r>
            <a:r>
              <a:rPr lang="en-US" sz="2400" dirty="0" smtClean="0">
                <a:solidFill>
                  <a:srgbClr val="000000"/>
                </a:solidFill>
                <a:latin typeface="Garamond" panose="02020404030301010803" pitchFamily="18" charset="0"/>
                <a:ea typeface="Times New Roman" panose="02020603050405020304" pitchFamily="18" charset="0"/>
              </a:rPr>
              <a:t>innocence </a:t>
            </a:r>
            <a:r>
              <a:rPr lang="en-US" sz="2400" dirty="0">
                <a:solidFill>
                  <a:srgbClr val="000000"/>
                </a:solidFill>
                <a:latin typeface="Garamond" panose="02020404030301010803" pitchFamily="18" charset="0"/>
                <a:ea typeface="Times New Roman" panose="02020603050405020304" pitchFamily="18" charset="0"/>
              </a:rPr>
              <a:t>is only for the faithful. Those who oppose us are immediately judged guilty and must prove their innocence to the court of public opinion, and when we have won, to our local and federal courts</a:t>
            </a:r>
            <a:r>
              <a:rPr lang="en-US" sz="2400" dirty="0" smtClean="0">
                <a:solidFill>
                  <a:srgbClr val="000000"/>
                </a:solidFill>
                <a:latin typeface="Garamond" panose="02020404030301010803" pitchFamily="18" charset="0"/>
                <a:ea typeface="Times New Roman" panose="02020603050405020304" pitchFamily="18" charset="0"/>
              </a:rPr>
              <a:t>.</a:t>
            </a:r>
          </a:p>
          <a:p>
            <a:pPr>
              <a:spcAft>
                <a:spcPts val="1200"/>
              </a:spcAft>
            </a:pPr>
            <a:r>
              <a:rPr lang="en-US" sz="2400" i="1" dirty="0" smtClean="0">
                <a:solidFill>
                  <a:srgbClr val="C00000"/>
                </a:solidFill>
                <a:latin typeface="Garamond" panose="02020404030301010803" pitchFamily="18" charset="0"/>
                <a:ea typeface="Times New Roman" panose="02020603050405020304" pitchFamily="18" charset="0"/>
              </a:rPr>
              <a:t>Mueller found Trump innocent. Yet, through the efforts of Democrat politicians and the Progressive media, he is still being judged guilty by their court of public opinion.</a:t>
            </a:r>
            <a:endParaRPr lang="en-US" sz="2400" i="1" dirty="0">
              <a:solidFill>
                <a:srgbClr val="C00000"/>
              </a:solidFill>
              <a:latin typeface="Garamond" panose="02020404030301010803" pitchFamily="18" charset="0"/>
              <a:ea typeface="Times New Roman" panose="02020603050405020304" pitchFamily="18" charset="0"/>
            </a:endParaRPr>
          </a:p>
        </p:txBody>
      </p:sp>
    </p:spTree>
    <p:extLst>
      <p:ext uri="{BB962C8B-B14F-4D97-AF65-F5344CB8AC3E}">
        <p14:creationId xmlns:p14="http://schemas.microsoft.com/office/powerpoint/2010/main" val="21315935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776201" y="4051300"/>
            <a:ext cx="8288799" cy="2667000"/>
          </a:xfrm>
          <a:prstGeom prst="rect">
            <a:avLst/>
          </a:prstGeom>
        </p:spPr>
      </p:pic>
      <p:sp>
        <p:nvSpPr>
          <p:cNvPr id="2" name="TextBox 1"/>
          <p:cNvSpPr txBox="1"/>
          <p:nvPr/>
        </p:nvSpPr>
        <p:spPr>
          <a:xfrm>
            <a:off x="3082206" y="385763"/>
            <a:ext cx="6027612" cy="1200329"/>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lightRig rig="soft" dir="t">
                <a:rot lat="0" lon="0" rev="15600000"/>
              </a:lightRig>
            </a:scene3d>
            <a:sp3d extrusionH="57150" prstMaterial="softEdge">
              <a:bevelT w="25400" h="38100"/>
            </a:sp3d>
          </a:bodyPr>
          <a:lstStyle/>
          <a:p>
            <a:pPr algn="ctr">
              <a:lnSpc>
                <a:spcPct val="75000"/>
              </a:lnSpc>
            </a:pPr>
            <a:r>
              <a:rPr lang="en-US" sz="4800" b="1" dirty="0" smtClean="0">
                <a:ln/>
                <a:solidFill>
                  <a:schemeClr val="accent4"/>
                </a:solidFill>
                <a:latin typeface="Pare Wide" panose="00000400000000000000" pitchFamily="2" charset="0"/>
              </a:rPr>
              <a:t>Maharishi’s Teaching </a:t>
            </a:r>
            <a:br>
              <a:rPr lang="en-US" sz="4800" b="1" dirty="0" smtClean="0">
                <a:ln/>
                <a:solidFill>
                  <a:schemeClr val="accent4"/>
                </a:solidFill>
                <a:latin typeface="Pare Wide" panose="00000400000000000000" pitchFamily="2" charset="0"/>
              </a:rPr>
            </a:br>
            <a:r>
              <a:rPr lang="en-US" sz="4800" b="1" dirty="0" smtClean="0">
                <a:ln/>
                <a:solidFill>
                  <a:schemeClr val="accent4"/>
                </a:solidFill>
                <a:latin typeface="Pare Wide" panose="00000400000000000000" pitchFamily="2" charset="0"/>
              </a:rPr>
              <a:t>&amp; Progressive Beliefs</a:t>
            </a:r>
            <a:endParaRPr lang="en-US" sz="4800" b="1" dirty="0">
              <a:ln/>
              <a:solidFill>
                <a:schemeClr val="accent4"/>
              </a:solidFill>
              <a:latin typeface="Pare Wide" panose="00000400000000000000" pitchFamily="2" charset="0"/>
            </a:endParaRPr>
          </a:p>
        </p:txBody>
      </p:sp>
      <p:sp>
        <p:nvSpPr>
          <p:cNvPr id="3" name="Rectangle 2"/>
          <p:cNvSpPr/>
          <p:nvPr/>
        </p:nvSpPr>
        <p:spPr>
          <a:xfrm>
            <a:off x="518885" y="1697603"/>
            <a:ext cx="11319164" cy="3293209"/>
          </a:xfrm>
          <a:prstGeom prst="rect">
            <a:avLst/>
          </a:prstGeom>
        </p:spPr>
        <p:txBody>
          <a:bodyPr wrap="square">
            <a:spAutoFit/>
          </a:bodyPr>
          <a:lstStyle/>
          <a:p>
            <a:pPr marR="0" lvl="0">
              <a:spcBef>
                <a:spcPts val="0"/>
              </a:spcBef>
              <a:spcAft>
                <a:spcPts val="1200"/>
              </a:spcAft>
            </a:pP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Doing what is </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right </a:t>
            </a: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trumps any material or psychological gain</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a:p>
            <a:pPr>
              <a:spcAft>
                <a:spcPts val="1200"/>
              </a:spcAft>
            </a:pPr>
            <a:r>
              <a:rPr lang="en-US" sz="2400" b="1" dirty="0">
                <a:solidFill>
                  <a:srgbClr val="222222"/>
                </a:solidFill>
                <a:latin typeface="Garamond" panose="02020404030301010803" pitchFamily="18" charset="0"/>
                <a:ea typeface="Times New Roman" panose="02020603050405020304" pitchFamily="18" charset="0"/>
                <a:cs typeface="Arial" panose="020B0604020202020204" pitchFamily="34" charset="0"/>
              </a:rPr>
              <a:t>Maharishi: </a:t>
            </a:r>
            <a:r>
              <a:rPr lang="en-US" sz="2400" b="1" dirty="0">
                <a:solidFill>
                  <a:srgbClr val="222222"/>
                </a:solidFill>
                <a:latin typeface="Bradley Hand ITC" panose="03070402050302030203" pitchFamily="66" charset="0"/>
                <a:ea typeface="Times New Roman" panose="02020603050405020304" pitchFamily="18" charset="0"/>
                <a:cs typeface="Arial" panose="020B0604020202020204" pitchFamily="34" charset="0"/>
              </a:rPr>
              <a:t>“We don’t do what we know is </a:t>
            </a:r>
            <a:r>
              <a:rPr lang="en-US" sz="2400" b="1" dirty="0" smtClean="0">
                <a:solidFill>
                  <a:srgbClr val="222222"/>
                </a:solidFill>
                <a:latin typeface="Bradley Hand ITC" panose="03070402050302030203" pitchFamily="66" charset="0"/>
                <a:ea typeface="Times New Roman" panose="02020603050405020304" pitchFamily="18" charset="0"/>
                <a:cs typeface="Arial" panose="020B0604020202020204" pitchFamily="34" charset="0"/>
              </a:rPr>
              <a:t>wrong.”</a:t>
            </a:r>
            <a:endParaRPr lang="en-US" sz="2400" dirty="0">
              <a:latin typeface="Times New Roman" panose="02020603050405020304" pitchFamily="18" charset="0"/>
              <a:ea typeface="Times New Roman" panose="02020603050405020304" pitchFamily="18" charset="0"/>
            </a:endParaRPr>
          </a:p>
          <a:p>
            <a:pPr>
              <a:spcAft>
                <a:spcPts val="1200"/>
              </a:spcAft>
            </a:pPr>
            <a:r>
              <a:rPr lang="en-US" sz="2400" b="1" dirty="0">
                <a:solidFill>
                  <a:srgbClr val="222222"/>
                </a:solidFill>
                <a:latin typeface="Garamond" panose="02020404030301010803" pitchFamily="18" charset="0"/>
                <a:ea typeface="Times New Roman" panose="02020603050405020304" pitchFamily="18" charset="0"/>
                <a:cs typeface="Arial" panose="020B0604020202020204" pitchFamily="34" charset="0"/>
              </a:rPr>
              <a:t>Progressive </a:t>
            </a:r>
            <a:r>
              <a:rPr lang="en-US" sz="2400" b="1"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Belief:</a:t>
            </a:r>
            <a:r>
              <a:rPr lang="en-US" sz="240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 </a:t>
            </a:r>
            <a:r>
              <a:rPr lang="en-US" sz="2400" dirty="0">
                <a:solidFill>
                  <a:srgbClr val="222222"/>
                </a:solidFill>
                <a:latin typeface="Garamond" panose="02020404030301010803" pitchFamily="18" charset="0"/>
                <a:ea typeface="Times New Roman" panose="02020603050405020304" pitchFamily="18" charset="0"/>
                <a:cs typeface="Arial" panose="020B0604020202020204" pitchFamily="34" charset="0"/>
              </a:rPr>
              <a:t>Whatever moves the </a:t>
            </a:r>
            <a:r>
              <a:rPr lang="en-US" sz="2400">
                <a:solidFill>
                  <a:srgbClr val="222222"/>
                </a:solidFill>
                <a:latin typeface="Garamond" panose="02020404030301010803" pitchFamily="18" charset="0"/>
                <a:ea typeface="Times New Roman" panose="02020603050405020304" pitchFamily="18" charset="0"/>
                <a:cs typeface="Arial" panose="020B0604020202020204" pitchFamily="34" charset="0"/>
              </a:rPr>
              <a:t>agenda </a:t>
            </a:r>
            <a:r>
              <a:rPr lang="en-US" sz="240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forward </a:t>
            </a:r>
            <a:r>
              <a:rPr lang="en-US" sz="2400" dirty="0">
                <a:solidFill>
                  <a:srgbClr val="222222"/>
                </a:solidFill>
                <a:latin typeface="Garamond" panose="02020404030301010803" pitchFamily="18" charset="0"/>
                <a:ea typeface="Times New Roman" panose="02020603050405020304" pitchFamily="18" charset="0"/>
                <a:cs typeface="Arial" panose="020B0604020202020204" pitchFamily="34" charset="0"/>
              </a:rPr>
              <a:t>is not only acceptable but morally right</a:t>
            </a:r>
            <a:r>
              <a:rPr lang="en-US" sz="240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a:p>
            <a:pPr>
              <a:spcAft>
                <a:spcPts val="1200"/>
              </a:spcAft>
            </a:pPr>
            <a:r>
              <a:rPr lang="en-US" sz="2400" dirty="0">
                <a:latin typeface="Garamond" panose="02020404030301010803" pitchFamily="18" charset="0"/>
                <a:ea typeface="Times New Roman" panose="02020603050405020304" pitchFamily="18" charset="0"/>
              </a:rPr>
              <a:t> “</a:t>
            </a:r>
            <a:r>
              <a:rPr lang="en-US" sz="2400" i="1" dirty="0">
                <a:solidFill>
                  <a:srgbClr val="000000"/>
                </a:solidFill>
                <a:latin typeface="Garamond" panose="02020404030301010803" pitchFamily="18" charset="0"/>
                <a:ea typeface="Times New Roman" panose="02020603050405020304" pitchFamily="18" charset="0"/>
                <a:cs typeface="Arial" panose="020B0604020202020204" pitchFamily="34" charset="0"/>
              </a:rPr>
              <a:t>The third rule of ethics of means and ends is that in war the end justifies almost </a:t>
            </a:r>
            <a:r>
              <a:rPr lang="en-US" sz="2400" i="1" dirty="0" smtClean="0">
                <a:solidFill>
                  <a:srgbClr val="000000"/>
                </a:solidFill>
                <a:latin typeface="Garamond" panose="02020404030301010803" pitchFamily="18" charset="0"/>
                <a:ea typeface="Times New Roman" panose="02020603050405020304" pitchFamily="18" charset="0"/>
                <a:cs typeface="Arial" panose="020B0604020202020204" pitchFamily="34" charset="0"/>
              </a:rPr>
              <a:t/>
            </a:r>
            <a:br>
              <a:rPr lang="en-US" sz="2400" i="1" dirty="0" smtClean="0">
                <a:solidFill>
                  <a:srgbClr val="000000"/>
                </a:solidFill>
                <a:latin typeface="Garamond" panose="02020404030301010803" pitchFamily="18" charset="0"/>
                <a:ea typeface="Times New Roman" panose="02020603050405020304" pitchFamily="18" charset="0"/>
                <a:cs typeface="Arial" panose="020B0604020202020204" pitchFamily="34" charset="0"/>
              </a:rPr>
            </a:br>
            <a:r>
              <a:rPr lang="en-US" sz="2400" i="1" dirty="0" smtClean="0">
                <a:solidFill>
                  <a:srgbClr val="000000"/>
                </a:solidFill>
                <a:latin typeface="Garamond" panose="02020404030301010803" pitchFamily="18" charset="0"/>
                <a:ea typeface="Times New Roman" panose="02020603050405020304" pitchFamily="18" charset="0"/>
                <a:cs typeface="Arial" panose="020B0604020202020204" pitchFamily="34" charset="0"/>
              </a:rPr>
              <a:t>any </a:t>
            </a:r>
            <a:r>
              <a:rPr lang="en-US" sz="2400" i="1" dirty="0">
                <a:solidFill>
                  <a:srgbClr val="000000"/>
                </a:solidFill>
                <a:latin typeface="Garamond" panose="02020404030301010803" pitchFamily="18" charset="0"/>
                <a:ea typeface="Times New Roman" panose="02020603050405020304" pitchFamily="18" charset="0"/>
                <a:cs typeface="Arial" panose="020B0604020202020204" pitchFamily="34" charset="0"/>
              </a:rPr>
              <a:t>means.” </a:t>
            </a:r>
            <a:r>
              <a:rPr lang="en-US" sz="2400" dirty="0" smtClean="0">
                <a:solidFill>
                  <a:srgbClr val="000000"/>
                </a:solidFill>
                <a:latin typeface="Garamond" panose="02020404030301010803" pitchFamily="18" charset="0"/>
                <a:ea typeface="Times New Roman" panose="02020603050405020304" pitchFamily="18" charset="0"/>
                <a:cs typeface="Arial" panose="020B0604020202020204" pitchFamily="34" charset="0"/>
              </a:rPr>
              <a:t>- </a:t>
            </a:r>
            <a:r>
              <a:rPr lang="en-US" sz="2400" dirty="0">
                <a:solidFill>
                  <a:srgbClr val="000000"/>
                </a:solidFill>
                <a:latin typeface="Garamond" panose="02020404030301010803" pitchFamily="18" charset="0"/>
                <a:ea typeface="Times New Roman" panose="02020603050405020304" pitchFamily="18" charset="0"/>
                <a:cs typeface="Arial" panose="020B0604020202020204" pitchFamily="34" charset="0"/>
              </a:rPr>
              <a:t>Saul </a:t>
            </a:r>
            <a:r>
              <a:rPr lang="en-US" sz="2400" dirty="0" smtClean="0">
                <a:solidFill>
                  <a:srgbClr val="000000"/>
                </a:solidFill>
                <a:latin typeface="Garamond" panose="02020404030301010803" pitchFamily="18" charset="0"/>
                <a:ea typeface="Times New Roman" panose="02020603050405020304" pitchFamily="18" charset="0"/>
                <a:cs typeface="Arial" panose="020B0604020202020204" pitchFamily="34" charset="0"/>
              </a:rPr>
              <a:t>Alinsky</a:t>
            </a:r>
            <a:endParaRPr lang="en-US" sz="2400" dirty="0">
              <a:solidFill>
                <a:srgbClr val="000000"/>
              </a:solidFill>
              <a:latin typeface="Garamond" panose="02020404030301010803" pitchFamily="18" charset="0"/>
              <a:ea typeface="Times New Roman" panose="02020603050405020304" pitchFamily="18" charset="0"/>
              <a:cs typeface="Arial" panose="020B0604020202020204" pitchFamily="34" charset="0"/>
            </a:endParaRPr>
          </a:p>
          <a:p>
            <a:pPr>
              <a:spcAft>
                <a:spcPts val="1200"/>
              </a:spcAft>
            </a:pPr>
            <a:r>
              <a:rPr lang="en-US" sz="2400" i="1"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t>Stay tuned for more killer quotes from Saul Alinsky.</a:t>
            </a:r>
            <a:endParaRPr lang="en-US" sz="2400" i="1" dirty="0">
              <a:solidFill>
                <a:srgbClr val="FF0000"/>
              </a:solidFill>
              <a:latin typeface="Times New Roman" panose="02020603050405020304" pitchFamily="18" charset="0"/>
              <a:ea typeface="Times New Roman" panose="02020603050405020304" pitchFamily="18" charset="0"/>
            </a:endParaRPr>
          </a:p>
        </p:txBody>
      </p:sp>
      <p:sp>
        <p:nvSpPr>
          <p:cNvPr id="5" name="Rectangle 4"/>
          <p:cNvSpPr/>
          <p:nvPr/>
        </p:nvSpPr>
        <p:spPr>
          <a:xfrm>
            <a:off x="3797300" y="5734735"/>
            <a:ext cx="5473700" cy="923330"/>
          </a:xfrm>
          <a:prstGeom prst="rect">
            <a:avLst/>
          </a:prstGeom>
        </p:spPr>
        <p:txBody>
          <a:bodyPr wrap="square">
            <a:spAutoFit/>
          </a:bodyPr>
          <a:lstStyle/>
          <a:p>
            <a:pPr algn="r">
              <a:spcAft>
                <a:spcPts val="1200"/>
              </a:spcAft>
            </a:pPr>
            <a:r>
              <a:rPr lang="en-US" dirty="0">
                <a:latin typeface="Bradley Hand ITC" panose="03070402050302030203" pitchFamily="66" charset="0"/>
                <a:ea typeface="Times New Roman" panose="02020603050405020304" pitchFamily="18" charset="0"/>
              </a:rPr>
              <a:t> </a:t>
            </a:r>
            <a:r>
              <a:rPr lang="en-US" b="1" dirty="0" smtClean="0">
                <a:latin typeface="Bradley Hand ITC" panose="03070402050302030203" pitchFamily="66" charset="0"/>
                <a:ea typeface="Times New Roman" panose="02020603050405020304" pitchFamily="18" charset="0"/>
              </a:rPr>
              <a:t>“</a:t>
            </a:r>
            <a:r>
              <a:rPr lang="en-US" b="1" dirty="0" smtClean="0">
                <a:solidFill>
                  <a:srgbClr val="000000"/>
                </a:solidFill>
                <a:latin typeface="Bradley Hand ITC" panose="03070402050302030203" pitchFamily="66" charset="0"/>
                <a:ea typeface="Times New Roman" panose="02020603050405020304" pitchFamily="18" charset="0"/>
                <a:cs typeface="Arial" panose="020B0604020202020204" pitchFamily="34" charset="0"/>
              </a:rPr>
              <a:t>To sin is a human business, to justify sin is a devilish business.” </a:t>
            </a:r>
            <a:r>
              <a:rPr lang="en-US" dirty="0" smtClean="0">
                <a:solidFill>
                  <a:srgbClr val="000000"/>
                </a:solidFill>
                <a:latin typeface="Bradley Hand ITC" panose="03070402050302030203" pitchFamily="66" charset="0"/>
                <a:ea typeface="Times New Roman" panose="02020603050405020304" pitchFamily="18" charset="0"/>
                <a:cs typeface="Arial" panose="020B0604020202020204" pitchFamily="34" charset="0"/>
              </a:rPr>
              <a:t/>
            </a:r>
            <a:br>
              <a:rPr lang="en-US" dirty="0" smtClean="0">
                <a:solidFill>
                  <a:srgbClr val="000000"/>
                </a:solidFill>
                <a:latin typeface="Bradley Hand ITC" panose="03070402050302030203" pitchFamily="66" charset="0"/>
                <a:ea typeface="Times New Roman" panose="02020603050405020304" pitchFamily="18" charset="0"/>
                <a:cs typeface="Arial" panose="020B0604020202020204" pitchFamily="34" charset="0"/>
              </a:rPr>
            </a:br>
            <a:r>
              <a:rPr lang="en-US" b="1" dirty="0" smtClean="0">
                <a:solidFill>
                  <a:srgbClr val="000000"/>
                </a:solidFill>
                <a:latin typeface="Bradley Hand ITC" panose="03070402050302030203" pitchFamily="66" charset="0"/>
                <a:ea typeface="Times New Roman" panose="02020603050405020304" pitchFamily="18" charset="0"/>
                <a:cs typeface="Arial" panose="020B0604020202020204" pitchFamily="34" charset="0"/>
              </a:rPr>
              <a:t>Leo Tolstoy </a:t>
            </a:r>
            <a:endParaRPr lang="en-US" b="1" dirty="0">
              <a:solidFill>
                <a:srgbClr val="000000"/>
              </a:solidFill>
              <a:latin typeface="Bradley Hand ITC" panose="03070402050302030203" pitchFamily="66"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182860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2206" y="385763"/>
            <a:ext cx="6027612" cy="1200329"/>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lightRig rig="soft" dir="t">
                <a:rot lat="0" lon="0" rev="15600000"/>
              </a:lightRig>
            </a:scene3d>
            <a:sp3d extrusionH="57150" prstMaterial="softEdge">
              <a:bevelT w="25400" h="38100"/>
            </a:sp3d>
          </a:bodyPr>
          <a:lstStyle/>
          <a:p>
            <a:pPr algn="ctr">
              <a:lnSpc>
                <a:spcPct val="75000"/>
              </a:lnSpc>
            </a:pPr>
            <a:r>
              <a:rPr lang="en-US" sz="4800" b="1" dirty="0" smtClean="0">
                <a:ln/>
                <a:solidFill>
                  <a:schemeClr val="accent4"/>
                </a:solidFill>
                <a:latin typeface="Pare Wide" panose="00000400000000000000" pitchFamily="2" charset="0"/>
              </a:rPr>
              <a:t>Maharishi’s Teaching </a:t>
            </a:r>
            <a:br>
              <a:rPr lang="en-US" sz="4800" b="1" dirty="0" smtClean="0">
                <a:ln/>
                <a:solidFill>
                  <a:schemeClr val="accent4"/>
                </a:solidFill>
                <a:latin typeface="Pare Wide" panose="00000400000000000000" pitchFamily="2" charset="0"/>
              </a:rPr>
            </a:br>
            <a:r>
              <a:rPr lang="en-US" sz="4800" b="1" dirty="0" smtClean="0">
                <a:ln/>
                <a:solidFill>
                  <a:schemeClr val="accent4"/>
                </a:solidFill>
                <a:latin typeface="Pare Wide" panose="00000400000000000000" pitchFamily="2" charset="0"/>
              </a:rPr>
              <a:t>&amp; Progressive Beliefs</a:t>
            </a:r>
            <a:endParaRPr lang="en-US" sz="4800" b="1" dirty="0">
              <a:ln/>
              <a:solidFill>
                <a:schemeClr val="accent4"/>
              </a:solidFill>
              <a:latin typeface="Pare Wide" panose="00000400000000000000" pitchFamily="2" charset="0"/>
            </a:endParaRPr>
          </a:p>
        </p:txBody>
      </p:sp>
      <p:sp>
        <p:nvSpPr>
          <p:cNvPr id="3" name="Rectangle 2"/>
          <p:cNvSpPr/>
          <p:nvPr/>
        </p:nvSpPr>
        <p:spPr>
          <a:xfrm>
            <a:off x="540325" y="1649614"/>
            <a:ext cx="11374582" cy="2400657"/>
          </a:xfrm>
          <a:prstGeom prst="rect">
            <a:avLst/>
          </a:prstGeom>
        </p:spPr>
        <p:txBody>
          <a:bodyPr wrap="square">
            <a:spAutoFit/>
          </a:bodyPr>
          <a:lstStyle/>
          <a:p>
            <a:pPr marR="0" lvl="0">
              <a:spcBef>
                <a:spcPts val="0"/>
              </a:spcBef>
              <a:spcAft>
                <a:spcPts val="1200"/>
              </a:spcAft>
            </a:pP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Conservatives are committed to the truth, even when it hurts, even when it questions one of their cherished beliefs.</a:t>
            </a:r>
            <a:endParaRPr lang="en-US" sz="2400" dirty="0">
              <a:latin typeface="Times New Roman" panose="02020603050405020304" pitchFamily="18" charset="0"/>
              <a:ea typeface="Times New Roman" panose="02020603050405020304" pitchFamily="18" charset="0"/>
            </a:endParaRPr>
          </a:p>
          <a:p>
            <a:pPr>
              <a:spcAft>
                <a:spcPts val="1200"/>
              </a:spcAft>
            </a:pPr>
            <a:r>
              <a:rPr lang="en-US" sz="2400" b="1"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Maharishi</a:t>
            </a:r>
            <a:r>
              <a:rPr lang="en-US" sz="2400" b="1" dirty="0">
                <a:solidFill>
                  <a:srgbClr val="222222"/>
                </a:solidFill>
                <a:latin typeface="Garamond" panose="02020404030301010803" pitchFamily="18" charset="0"/>
                <a:ea typeface="Times New Roman" panose="02020603050405020304" pitchFamily="18" charset="0"/>
                <a:cs typeface="Arial" panose="020B0604020202020204" pitchFamily="34" charset="0"/>
              </a:rPr>
              <a:t>: </a:t>
            </a:r>
            <a:r>
              <a:rPr lang="en-US" sz="2400" b="1"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t>
            </a:r>
            <a:r>
              <a:rPr lang="en-US" sz="2400" b="1" dirty="0" smtClean="0">
                <a:solidFill>
                  <a:srgbClr val="222222"/>
                </a:solidFill>
                <a:latin typeface="Bradley Hand ITC" panose="03070402050302030203" pitchFamily="66" charset="0"/>
                <a:ea typeface="Times New Roman" panose="02020603050405020304" pitchFamily="18" charset="0"/>
                <a:cs typeface="Arial" panose="020B0604020202020204" pitchFamily="34" charset="0"/>
              </a:rPr>
              <a:t>The </a:t>
            </a:r>
            <a:r>
              <a:rPr lang="en-US" sz="2400" b="1" dirty="0">
                <a:solidFill>
                  <a:srgbClr val="222222"/>
                </a:solidFill>
                <a:latin typeface="Bradley Hand ITC" panose="03070402050302030203" pitchFamily="66" charset="0"/>
                <a:ea typeface="Times New Roman" panose="02020603050405020304" pitchFamily="18" charset="0"/>
                <a:cs typeface="Arial" panose="020B0604020202020204" pitchFamily="34" charset="0"/>
              </a:rPr>
              <a:t>knowledge from an enlightened person breaks on the hard rocks of ignorance.” </a:t>
            </a:r>
            <a:endParaRPr lang="en-US" sz="2400" b="1" dirty="0" smtClean="0">
              <a:solidFill>
                <a:srgbClr val="222222"/>
              </a:solidFill>
              <a:latin typeface="Bradley Hand ITC" panose="03070402050302030203" pitchFamily="66" charset="0"/>
              <a:ea typeface="Times New Roman" panose="02020603050405020304" pitchFamily="18" charset="0"/>
              <a:cs typeface="Arial" panose="020B0604020202020204" pitchFamily="34" charset="0"/>
            </a:endParaRPr>
          </a:p>
          <a:p>
            <a:pPr>
              <a:spcAft>
                <a:spcPts val="1200"/>
              </a:spcAft>
            </a:pPr>
            <a:r>
              <a:rPr lang="en-US" sz="2400" b="1" dirty="0" smtClean="0">
                <a:solidFill>
                  <a:srgbClr val="222222"/>
                </a:solidFill>
                <a:latin typeface="Bradley Hand ITC" panose="03070402050302030203" pitchFamily="66" charset="0"/>
                <a:ea typeface="Times New Roman" panose="02020603050405020304" pitchFamily="18" charset="0"/>
                <a:cs typeface="Arial" panose="020B0604020202020204" pitchFamily="34" charset="0"/>
              </a:rPr>
              <a:t>"</a:t>
            </a:r>
            <a:r>
              <a:rPr lang="en-US" sz="2400" b="1" dirty="0">
                <a:solidFill>
                  <a:srgbClr val="222222"/>
                </a:solidFill>
                <a:latin typeface="Bradley Hand ITC" panose="03070402050302030203" pitchFamily="66" charset="0"/>
                <a:ea typeface="Times New Roman" panose="02020603050405020304" pitchFamily="18" charset="0"/>
                <a:cs typeface="Arial" panose="020B0604020202020204" pitchFamily="34" charset="0"/>
              </a:rPr>
              <a:t>When the elephant decides to walk through the village, all the dogs come out and bark."</a:t>
            </a:r>
            <a:endParaRPr lang="en-US" sz="2400" dirty="0">
              <a:latin typeface="Times New Roman" panose="02020603050405020304" pitchFamily="18" charset="0"/>
              <a:ea typeface="Times New Roman" panose="02020603050405020304" pitchFamily="18" charset="0"/>
            </a:endParaRPr>
          </a:p>
          <a:p>
            <a:pPr algn="just">
              <a:spcAft>
                <a:spcPts val="1200"/>
              </a:spcAft>
            </a:pPr>
            <a:endParaRPr lang="en-US" sz="2400" dirty="0">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900" y="3633777"/>
            <a:ext cx="6103600" cy="3135323"/>
          </a:xfrm>
          <a:prstGeom prst="rect">
            <a:avLst/>
          </a:prstGeom>
        </p:spPr>
      </p:pic>
      <p:sp>
        <p:nvSpPr>
          <p:cNvPr id="5" name="Rectangle 4"/>
          <p:cNvSpPr/>
          <p:nvPr/>
        </p:nvSpPr>
        <p:spPr>
          <a:xfrm>
            <a:off x="6438900" y="3606850"/>
            <a:ext cx="5676900" cy="3200876"/>
          </a:xfrm>
          <a:prstGeom prst="rect">
            <a:avLst/>
          </a:prstGeom>
        </p:spPr>
        <p:txBody>
          <a:bodyPr wrap="square">
            <a:spAutoFit/>
          </a:bodyPr>
          <a:lstStyle/>
          <a:p>
            <a:pPr>
              <a:spcAft>
                <a:spcPts val="1200"/>
              </a:spcAft>
            </a:pPr>
            <a:r>
              <a:rPr lang="en-US" sz="2400" b="1"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Progressive Belief:</a:t>
            </a:r>
            <a:r>
              <a:rPr lang="en-US" sz="240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 </a:t>
            </a:r>
            <a:r>
              <a:rPr lang="en-US" sz="2400" dirty="0">
                <a:solidFill>
                  <a:srgbClr val="222222"/>
                </a:solidFill>
                <a:latin typeface="Garamond" panose="02020404030301010803" pitchFamily="18" charset="0"/>
                <a:ea typeface="Times New Roman" panose="02020603050405020304" pitchFamily="18" charset="0"/>
                <a:cs typeface="Arial" panose="020B0604020202020204" pitchFamily="34" charset="0"/>
              </a:rPr>
              <a:t>The search for “truth” is a waste of time, the result of ignorance and a lack of faith in those who </a:t>
            </a:r>
            <a:r>
              <a:rPr lang="en-US" sz="2400" i="1" dirty="0">
                <a:solidFill>
                  <a:srgbClr val="222222"/>
                </a:solidFill>
                <a:latin typeface="Garamond" panose="02020404030301010803" pitchFamily="18" charset="0"/>
                <a:ea typeface="Times New Roman" panose="02020603050405020304" pitchFamily="18" charset="0"/>
                <a:cs typeface="Arial" panose="020B0604020202020204" pitchFamily="34" charset="0"/>
              </a:rPr>
              <a:t>know</a:t>
            </a:r>
            <a:r>
              <a:rPr lang="en-US" sz="2400" dirty="0">
                <a:solidFill>
                  <a:srgbClr val="222222"/>
                </a:solidFill>
                <a:latin typeface="Garamond" panose="02020404030301010803" pitchFamily="18" charset="0"/>
                <a:ea typeface="Times New Roman" panose="02020603050405020304" pitchFamily="18" charset="0"/>
                <a:cs typeface="Arial" panose="020B0604020202020204" pitchFamily="34" charset="0"/>
              </a:rPr>
              <a:t> the truth. All that matters is what we </a:t>
            </a:r>
            <a:r>
              <a:rPr lang="en-US" sz="2400" i="1" dirty="0">
                <a:solidFill>
                  <a:srgbClr val="222222"/>
                </a:solidFill>
                <a:latin typeface="Garamond" panose="02020404030301010803" pitchFamily="18" charset="0"/>
                <a:ea typeface="Times New Roman" panose="02020603050405020304" pitchFamily="18" charset="0"/>
                <a:cs typeface="Arial" panose="020B0604020202020204" pitchFamily="34" charset="0"/>
              </a:rPr>
              <a:t>know</a:t>
            </a:r>
            <a:r>
              <a:rPr lang="en-US" sz="2400" dirty="0">
                <a:solidFill>
                  <a:srgbClr val="222222"/>
                </a:solidFill>
                <a:latin typeface="Garamond" panose="02020404030301010803" pitchFamily="18" charset="0"/>
                <a:ea typeface="Times New Roman" panose="02020603050405020304" pitchFamily="18" charset="0"/>
                <a:cs typeface="Arial" panose="020B0604020202020204" pitchFamily="34" charset="0"/>
              </a:rPr>
              <a:t> to be true. Any opposing view must be destroyed before it causes doubts in our followers.</a:t>
            </a:r>
          </a:p>
          <a:p>
            <a:pPr>
              <a:spcAft>
                <a:spcPts val="1200"/>
              </a:spcAft>
            </a:pPr>
            <a:r>
              <a:rPr lang="en-US" sz="2400" i="1" dirty="0">
                <a:solidFill>
                  <a:srgbClr val="FF0000"/>
                </a:solidFill>
                <a:latin typeface="Garamond" panose="02020404030301010803" pitchFamily="18" charset="0"/>
                <a:ea typeface="Times New Roman" panose="02020603050405020304" pitchFamily="18" charset="0"/>
                <a:cs typeface="Arial" panose="020B0604020202020204" pitchFamily="34" charset="0"/>
              </a:rPr>
              <a:t>This philosophy is most apparent with their </a:t>
            </a:r>
            <a:r>
              <a:rPr lang="en-US" sz="2400" i="1"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t>beliefs regarding </a:t>
            </a:r>
            <a:r>
              <a:rPr lang="en-US" sz="2400" i="1" dirty="0">
                <a:solidFill>
                  <a:srgbClr val="FF0000"/>
                </a:solidFill>
                <a:latin typeface="Garamond" panose="02020404030301010803" pitchFamily="18" charset="0"/>
                <a:ea typeface="Times New Roman" panose="02020603050405020304" pitchFamily="18" charset="0"/>
                <a:cs typeface="Arial" panose="020B0604020202020204" pitchFamily="34" charset="0"/>
              </a:rPr>
              <a:t>abortion and climate change.</a:t>
            </a:r>
            <a:endParaRPr lang="en-US" sz="2400" i="1"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93380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2206" y="385763"/>
            <a:ext cx="6027612" cy="1200329"/>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lightRig rig="soft" dir="t">
                <a:rot lat="0" lon="0" rev="15600000"/>
              </a:lightRig>
            </a:scene3d>
            <a:sp3d extrusionH="57150" prstMaterial="softEdge">
              <a:bevelT w="25400" h="38100"/>
            </a:sp3d>
          </a:bodyPr>
          <a:lstStyle/>
          <a:p>
            <a:pPr algn="ctr">
              <a:lnSpc>
                <a:spcPct val="75000"/>
              </a:lnSpc>
            </a:pPr>
            <a:r>
              <a:rPr lang="en-US" sz="4800" b="1" dirty="0" smtClean="0">
                <a:ln/>
                <a:solidFill>
                  <a:schemeClr val="accent4"/>
                </a:solidFill>
                <a:latin typeface="Pare Wide" panose="00000400000000000000" pitchFamily="2" charset="0"/>
              </a:rPr>
              <a:t>Maharishi’s Teaching </a:t>
            </a:r>
            <a:br>
              <a:rPr lang="en-US" sz="4800" b="1" dirty="0" smtClean="0">
                <a:ln/>
                <a:solidFill>
                  <a:schemeClr val="accent4"/>
                </a:solidFill>
                <a:latin typeface="Pare Wide" panose="00000400000000000000" pitchFamily="2" charset="0"/>
              </a:rPr>
            </a:br>
            <a:r>
              <a:rPr lang="en-US" sz="4800" b="1" dirty="0" smtClean="0">
                <a:ln/>
                <a:solidFill>
                  <a:schemeClr val="accent4"/>
                </a:solidFill>
                <a:latin typeface="Pare Wide" panose="00000400000000000000" pitchFamily="2" charset="0"/>
              </a:rPr>
              <a:t>&amp; Progressive Beliefs</a:t>
            </a:r>
            <a:endParaRPr lang="en-US" sz="4800" b="1" dirty="0">
              <a:ln/>
              <a:solidFill>
                <a:schemeClr val="accent4"/>
              </a:solidFill>
              <a:latin typeface="Pare Wide" panose="00000400000000000000" pitchFamily="2" charset="0"/>
            </a:endParaRPr>
          </a:p>
        </p:txBody>
      </p:sp>
      <p:sp>
        <p:nvSpPr>
          <p:cNvPr id="3" name="Rectangle 2"/>
          <p:cNvSpPr/>
          <p:nvPr/>
        </p:nvSpPr>
        <p:spPr>
          <a:xfrm>
            <a:off x="540327" y="1654975"/>
            <a:ext cx="11277600" cy="4770537"/>
          </a:xfrm>
          <a:prstGeom prst="rect">
            <a:avLst/>
          </a:prstGeom>
        </p:spPr>
        <p:txBody>
          <a:bodyPr wrap="square">
            <a:spAutoFit/>
          </a:bodyPr>
          <a:lstStyle/>
          <a:p>
            <a:pPr marR="0" lvl="0" algn="just">
              <a:spcBef>
                <a:spcPts val="0"/>
              </a:spcBef>
              <a:spcAft>
                <a:spcPts val="1200"/>
              </a:spcAft>
            </a:pPr>
            <a:r>
              <a:rPr lang="en-US" sz="2400" i="1" dirty="0">
                <a:solidFill>
                  <a:srgbClr val="222222"/>
                </a:solidFill>
                <a:latin typeface="Garamond" panose="02020404030301010803" pitchFamily="18" charset="0"/>
                <a:ea typeface="Times New Roman" panose="02020603050405020304" pitchFamily="18" charset="0"/>
                <a:cs typeface="Arial" panose="020B0604020202020204" pitchFamily="34" charset="0"/>
              </a:rPr>
              <a:t>Conservatives believe that </a:t>
            </a:r>
            <a:r>
              <a:rPr lang="en-US" sz="2400" i="1"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Capitalism* </a:t>
            </a:r>
            <a:r>
              <a:rPr lang="en-US" sz="2400" i="1" dirty="0">
                <a:solidFill>
                  <a:srgbClr val="222222"/>
                </a:solidFill>
                <a:latin typeface="Garamond" panose="02020404030301010803" pitchFamily="18" charset="0"/>
                <a:ea typeface="Times New Roman" panose="02020603050405020304" pitchFamily="18" charset="0"/>
                <a:cs typeface="Arial" panose="020B0604020202020204" pitchFamily="34" charset="0"/>
              </a:rPr>
              <a:t>has brought more of the world’s people out of starvation and suffering than any other </a:t>
            </a:r>
            <a:r>
              <a:rPr lang="en-US" sz="2400" i="1" spc="10" dirty="0">
                <a:solidFill>
                  <a:srgbClr val="222222"/>
                </a:solidFill>
                <a:latin typeface="Garamond" panose="02020404030301010803" pitchFamily="18" charset="0"/>
                <a:ea typeface="Times New Roman" panose="02020603050405020304" pitchFamily="18" charset="0"/>
                <a:cs typeface="Arial" panose="020B0604020202020204" pitchFamily="34" charset="0"/>
              </a:rPr>
              <a:t>economic system in the history of the world. Our Democratic Republic</a:t>
            </a:r>
            <a:r>
              <a:rPr lang="en-US" sz="2400" i="1" dirty="0">
                <a:solidFill>
                  <a:srgbClr val="222222"/>
                </a:solidFill>
                <a:latin typeface="Garamond" panose="02020404030301010803" pitchFamily="18" charset="0"/>
                <a:ea typeface="Times New Roman" panose="02020603050405020304" pitchFamily="18" charset="0"/>
                <a:cs typeface="Arial" panose="020B0604020202020204" pitchFamily="34" charset="0"/>
              </a:rPr>
              <a:t> combined with Capitalism have been a beacon leading to more peace and equality than ever before in history. </a:t>
            </a:r>
            <a:endParaRPr lang="en-US" sz="2400" dirty="0">
              <a:latin typeface="Times New Roman" panose="02020603050405020304" pitchFamily="18" charset="0"/>
              <a:ea typeface="Times New Roman" panose="02020603050405020304" pitchFamily="18" charset="0"/>
            </a:endParaRPr>
          </a:p>
          <a:p>
            <a:pPr algn="just">
              <a:spcAft>
                <a:spcPts val="1200"/>
              </a:spcAft>
            </a:pPr>
            <a:r>
              <a:rPr lang="en-US" sz="2400" i="1" spc="20" dirty="0">
                <a:solidFill>
                  <a:srgbClr val="FF0000"/>
                </a:solidFill>
                <a:latin typeface="Garamond" panose="02020404030301010803" pitchFamily="18" charset="0"/>
                <a:ea typeface="Times New Roman" panose="02020603050405020304" pitchFamily="18" charset="0"/>
                <a:cs typeface="Arial" panose="020B0604020202020204" pitchFamily="34" charset="0"/>
              </a:rPr>
              <a:t>It is natural that some have more than others; there will always be different talents, different objectives, and different levels of commitment</a:t>
            </a:r>
            <a:r>
              <a:rPr lang="en-US" sz="2400" i="1" spc="20"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a:p>
            <a:pPr algn="just">
              <a:spcAft>
                <a:spcPts val="1200"/>
              </a:spcAft>
            </a:pPr>
            <a:r>
              <a:rPr lang="en-US" sz="2400" b="1" dirty="0">
                <a:solidFill>
                  <a:srgbClr val="222222"/>
                </a:solidFill>
                <a:latin typeface="Garamond" panose="02020404030301010803" pitchFamily="18" charset="0"/>
                <a:ea typeface="Times New Roman" panose="02020603050405020304" pitchFamily="18" charset="0"/>
                <a:cs typeface="Arial" panose="020B0604020202020204" pitchFamily="34" charset="0"/>
              </a:rPr>
              <a:t>Maharishi:</a:t>
            </a:r>
            <a:r>
              <a:rPr lang="en-US" sz="2400" dirty="0">
                <a:solidFill>
                  <a:srgbClr val="222222"/>
                </a:solidFill>
                <a:latin typeface="Garamond" panose="02020404030301010803" pitchFamily="18" charset="0"/>
                <a:ea typeface="Times New Roman" panose="02020603050405020304" pitchFamily="18" charset="0"/>
                <a:cs typeface="Arial" panose="020B0604020202020204" pitchFamily="34" charset="0"/>
              </a:rPr>
              <a:t> </a:t>
            </a:r>
            <a:r>
              <a:rPr lang="en-US" sz="240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t>
            </a:r>
            <a:r>
              <a:rPr lang="en-US" sz="2400" b="1" spc="-20" dirty="0" smtClean="0">
                <a:solidFill>
                  <a:srgbClr val="222222"/>
                </a:solidFill>
                <a:latin typeface="Bradley Hand ITC" panose="03070402050302030203" pitchFamily="66" charset="0"/>
                <a:ea typeface="Times New Roman" panose="02020603050405020304" pitchFamily="18" charset="0"/>
                <a:cs typeface="Arial" panose="020B0604020202020204" pitchFamily="34" charset="0"/>
              </a:rPr>
              <a:t>With </a:t>
            </a:r>
            <a:r>
              <a:rPr lang="en-US" sz="2400" b="1" spc="-20" dirty="0">
                <a:solidFill>
                  <a:srgbClr val="222222"/>
                </a:solidFill>
                <a:latin typeface="Bradley Hand ITC" panose="03070402050302030203" pitchFamily="66" charset="0"/>
                <a:ea typeface="Times New Roman" panose="02020603050405020304" pitchFamily="18" charset="0"/>
                <a:cs typeface="Arial" panose="020B0604020202020204" pitchFamily="34" charset="0"/>
              </a:rPr>
              <a:t>the spontaneous use of Cosmic Creative Intelligence an individual can do maximum good for himself … spontaneously he is extending maximum good to his environment</a:t>
            </a:r>
            <a:r>
              <a:rPr lang="en-US" sz="2400" b="1" spc="-20" dirty="0" smtClean="0">
                <a:solidFill>
                  <a:srgbClr val="222222"/>
                </a:solidFill>
                <a:latin typeface="Bradley Hand ITC" panose="03070402050302030203" pitchFamily="66" charset="0"/>
                <a:ea typeface="Times New Roman" panose="02020603050405020304" pitchFamily="18" charset="0"/>
                <a:cs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a:p>
            <a:pPr>
              <a:spcAft>
                <a:spcPts val="1200"/>
              </a:spcAft>
            </a:pPr>
            <a:r>
              <a:rPr lang="en-US" sz="2400" b="1" dirty="0" smtClean="0">
                <a:solidFill>
                  <a:srgbClr val="222222"/>
                </a:solidFill>
                <a:latin typeface="Bradley Hand ITC" panose="03070402050302030203" pitchFamily="66" charset="0"/>
                <a:ea typeface="Times New Roman" panose="02020603050405020304" pitchFamily="18" charset="0"/>
                <a:cs typeface="Arial" panose="020B0604020202020204" pitchFamily="34" charset="0"/>
              </a:rPr>
              <a:t>“The </a:t>
            </a:r>
            <a:r>
              <a:rPr lang="en-US" sz="2400" b="1" dirty="0">
                <a:solidFill>
                  <a:srgbClr val="222222"/>
                </a:solidFill>
                <a:latin typeface="Bradley Hand ITC" panose="03070402050302030203" pitchFamily="66" charset="0"/>
                <a:ea typeface="Times New Roman" panose="02020603050405020304" pitchFamily="18" charset="0"/>
                <a:cs typeface="Arial" panose="020B0604020202020204" pitchFamily="34" charset="0"/>
              </a:rPr>
              <a:t>secret of success is conviction and persistence. </a:t>
            </a:r>
            <a:r>
              <a:rPr lang="en-US" sz="2400" b="1" spc="-30" dirty="0">
                <a:solidFill>
                  <a:srgbClr val="222222"/>
                </a:solidFill>
                <a:latin typeface="Bradley Hand ITC" panose="03070402050302030203" pitchFamily="66" charset="0"/>
                <a:ea typeface="Times New Roman" panose="02020603050405020304" pitchFamily="18" charset="0"/>
                <a:cs typeface="Arial" panose="020B0604020202020204" pitchFamily="34" charset="0"/>
              </a:rPr>
              <a:t>Problems or successes, they all are the results of our own actions</a:t>
            </a:r>
            <a:r>
              <a:rPr lang="en-US" sz="2400" b="1" spc="-30" dirty="0" smtClean="0">
                <a:solidFill>
                  <a:srgbClr val="222222"/>
                </a:solidFill>
                <a:latin typeface="Bradley Hand ITC" panose="03070402050302030203" pitchFamily="66" charset="0"/>
                <a:ea typeface="Times New Roman" panose="02020603050405020304" pitchFamily="18" charset="0"/>
                <a:cs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a:p>
            <a:pPr algn="just"/>
            <a:r>
              <a:rPr lang="en-US" sz="240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 </a:t>
            </a:r>
            <a:r>
              <a:rPr lang="en-US" sz="2400" dirty="0" smtClean="0">
                <a:solidFill>
                  <a:srgbClr val="222222"/>
                </a:solidFill>
                <a:ea typeface="Times New Roman" panose="02020603050405020304" pitchFamily="18" charset="0"/>
              </a:rPr>
              <a:t>Not </a:t>
            </a:r>
            <a:r>
              <a:rPr lang="en-US" sz="2400" dirty="0">
                <a:solidFill>
                  <a:srgbClr val="222222"/>
                </a:solidFill>
                <a:ea typeface="Times New Roman" panose="02020603050405020304" pitchFamily="18" charset="0"/>
              </a:rPr>
              <a:t>crony </a:t>
            </a:r>
            <a:r>
              <a:rPr lang="en-US" sz="2400" dirty="0" smtClean="0">
                <a:solidFill>
                  <a:srgbClr val="222222"/>
                </a:solidFill>
                <a:ea typeface="Times New Roman" panose="02020603050405020304" pitchFamily="18" charset="0"/>
              </a:rPr>
              <a:t>capitalism</a:t>
            </a:r>
            <a:endParaRPr lang="en-US" sz="2400" dirty="0">
              <a:ea typeface="Times New Roman" panose="02020603050405020304" pitchFamily="18" charset="0"/>
            </a:endParaRPr>
          </a:p>
        </p:txBody>
      </p:sp>
    </p:spTree>
    <p:extLst>
      <p:ext uri="{BB962C8B-B14F-4D97-AF65-F5344CB8AC3E}">
        <p14:creationId xmlns:p14="http://schemas.microsoft.com/office/powerpoint/2010/main" val="35607705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2206" y="385763"/>
            <a:ext cx="6027612" cy="1200329"/>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lightRig rig="soft" dir="t">
                <a:rot lat="0" lon="0" rev="15600000"/>
              </a:lightRig>
            </a:scene3d>
            <a:sp3d extrusionH="57150" prstMaterial="softEdge">
              <a:bevelT w="25400" h="38100"/>
            </a:sp3d>
          </a:bodyPr>
          <a:lstStyle/>
          <a:p>
            <a:pPr algn="ctr">
              <a:lnSpc>
                <a:spcPct val="75000"/>
              </a:lnSpc>
            </a:pPr>
            <a:r>
              <a:rPr lang="en-US" sz="4800" b="1" dirty="0" smtClean="0">
                <a:ln/>
                <a:solidFill>
                  <a:schemeClr val="accent4"/>
                </a:solidFill>
                <a:latin typeface="Pare Wide" panose="00000400000000000000" pitchFamily="2" charset="0"/>
              </a:rPr>
              <a:t>Maharishi’s Teaching </a:t>
            </a:r>
            <a:br>
              <a:rPr lang="en-US" sz="4800" b="1" dirty="0" smtClean="0">
                <a:ln/>
                <a:solidFill>
                  <a:schemeClr val="accent4"/>
                </a:solidFill>
                <a:latin typeface="Pare Wide" panose="00000400000000000000" pitchFamily="2" charset="0"/>
              </a:rPr>
            </a:br>
            <a:r>
              <a:rPr lang="en-US" sz="4800" b="1" dirty="0" smtClean="0">
                <a:ln/>
                <a:solidFill>
                  <a:schemeClr val="accent4"/>
                </a:solidFill>
                <a:latin typeface="Pare Wide" panose="00000400000000000000" pitchFamily="2" charset="0"/>
              </a:rPr>
              <a:t>&amp; Progressive Beliefs</a:t>
            </a:r>
            <a:endParaRPr lang="en-US" sz="4800" b="1" dirty="0">
              <a:ln/>
              <a:solidFill>
                <a:schemeClr val="accent4"/>
              </a:solidFill>
              <a:latin typeface="Pare Wide" panose="00000400000000000000" pitchFamily="2" charset="0"/>
            </a:endParaRPr>
          </a:p>
        </p:txBody>
      </p:sp>
      <p:sp>
        <p:nvSpPr>
          <p:cNvPr id="3" name="Rectangle 2"/>
          <p:cNvSpPr/>
          <p:nvPr/>
        </p:nvSpPr>
        <p:spPr>
          <a:xfrm>
            <a:off x="516575" y="1654977"/>
            <a:ext cx="11277600" cy="1354217"/>
          </a:xfrm>
          <a:prstGeom prst="rect">
            <a:avLst/>
          </a:prstGeom>
        </p:spPr>
        <p:txBody>
          <a:bodyPr wrap="square">
            <a:spAutoFit/>
          </a:bodyPr>
          <a:lstStyle/>
          <a:p>
            <a:pPr>
              <a:spcAft>
                <a:spcPts val="1200"/>
              </a:spcAft>
            </a:pPr>
            <a:r>
              <a:rPr lang="en-US" sz="2400" i="1"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t>Maharishi </a:t>
            </a:r>
            <a:r>
              <a:rPr lang="en-US" sz="2400" i="1" dirty="0">
                <a:solidFill>
                  <a:srgbClr val="FF0000"/>
                </a:solidFill>
                <a:latin typeface="Garamond" panose="02020404030301010803" pitchFamily="18" charset="0"/>
                <a:ea typeface="Times New Roman" panose="02020603050405020304" pitchFamily="18" charset="0"/>
                <a:cs typeface="Arial" panose="020B0604020202020204" pitchFamily="34" charset="0"/>
              </a:rPr>
              <a:t>believes that it is through a direct relationship with Creative Intelligence that all </a:t>
            </a:r>
            <a:r>
              <a:rPr lang="en-US" sz="2400" i="1"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t>actions benefit </a:t>
            </a:r>
            <a:r>
              <a:rPr lang="en-US" sz="2400" i="1" dirty="0">
                <a:solidFill>
                  <a:srgbClr val="FF0000"/>
                </a:solidFill>
                <a:latin typeface="Garamond" panose="02020404030301010803" pitchFamily="18" charset="0"/>
                <a:ea typeface="Times New Roman" panose="02020603050405020304" pitchFamily="18" charset="0"/>
                <a:cs typeface="Arial" panose="020B0604020202020204" pitchFamily="34" charset="0"/>
              </a:rPr>
              <a:t>the environment, providing a spontaneous blessing to all concerned</a:t>
            </a:r>
            <a:r>
              <a:rPr lang="en-US" sz="2400" i="1"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a:p>
            <a:pPr>
              <a:spcAft>
                <a:spcPts val="1200"/>
              </a:spcAft>
            </a:pPr>
            <a:r>
              <a:rPr lang="en-US" sz="2400" b="1" dirty="0">
                <a:solidFill>
                  <a:srgbClr val="222222"/>
                </a:solidFill>
                <a:latin typeface="Garamond" panose="02020404030301010803" pitchFamily="18" charset="0"/>
                <a:ea typeface="Times New Roman" panose="02020603050405020304" pitchFamily="18" charset="0"/>
                <a:cs typeface="Arial" panose="020B0604020202020204" pitchFamily="34" charset="0"/>
              </a:rPr>
              <a:t>Editor Note: </a:t>
            </a:r>
            <a:r>
              <a:rPr lang="en-US" sz="2400" dirty="0">
                <a:solidFill>
                  <a:srgbClr val="C00000"/>
                </a:solidFill>
                <a:latin typeface="Garamond" panose="02020404030301010803" pitchFamily="18" charset="0"/>
                <a:ea typeface="Times New Roman" panose="02020603050405020304" pitchFamily="18" charset="0"/>
                <a:cs typeface="Arial" panose="020B0604020202020204" pitchFamily="34" charset="0"/>
              </a:rPr>
              <a:t>This is the heart and soul of Capitalism</a:t>
            </a:r>
            <a:r>
              <a:rPr lang="en-US" sz="2400" dirty="0" smtClean="0">
                <a:solidFill>
                  <a:srgbClr val="C00000"/>
                </a:solidFill>
                <a:latin typeface="Garamond" panose="02020404030301010803" pitchFamily="18" charset="0"/>
                <a:ea typeface="Times New Roman" panose="02020603050405020304" pitchFamily="18" charset="0"/>
                <a:cs typeface="Arial" panose="020B0604020202020204" pitchFamily="34" charset="0"/>
              </a:rPr>
              <a:t>.</a:t>
            </a:r>
            <a:endParaRPr lang="en-US" sz="2400" dirty="0">
              <a:solidFill>
                <a:srgbClr val="C00000"/>
              </a:solidFill>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9750" y="3082835"/>
            <a:ext cx="5270863" cy="3513908"/>
          </a:xfrm>
          <a:prstGeom prst="rect">
            <a:avLst/>
          </a:prstGeom>
        </p:spPr>
      </p:pic>
      <p:sp>
        <p:nvSpPr>
          <p:cNvPr id="5" name="Rectangle 4"/>
          <p:cNvSpPr/>
          <p:nvPr/>
        </p:nvSpPr>
        <p:spPr>
          <a:xfrm>
            <a:off x="539932" y="3146290"/>
            <a:ext cx="6096000" cy="3570208"/>
          </a:xfrm>
          <a:prstGeom prst="rect">
            <a:avLst/>
          </a:prstGeom>
        </p:spPr>
        <p:txBody>
          <a:bodyPr>
            <a:spAutoFit/>
          </a:bodyPr>
          <a:lstStyle/>
          <a:p>
            <a:pPr>
              <a:spcAft>
                <a:spcPts val="1200"/>
              </a:spcAft>
            </a:pPr>
            <a:r>
              <a:rPr lang="en-US" sz="2400" b="1" dirty="0">
                <a:solidFill>
                  <a:srgbClr val="222222"/>
                </a:solidFill>
                <a:latin typeface="Garamond" panose="02020404030301010803" pitchFamily="18" charset="0"/>
                <a:ea typeface="Times New Roman" panose="02020603050405020304" pitchFamily="18" charset="0"/>
                <a:cs typeface="Arial" panose="020B0604020202020204" pitchFamily="34" charset="0"/>
              </a:rPr>
              <a:t>Progressive Dogma:</a:t>
            </a:r>
            <a:r>
              <a:rPr lang="en-US" sz="2400" dirty="0">
                <a:solidFill>
                  <a:srgbClr val="222222"/>
                </a:solidFill>
                <a:latin typeface="Garamond" panose="02020404030301010803" pitchFamily="18" charset="0"/>
                <a:ea typeface="Times New Roman" panose="02020603050405020304" pitchFamily="18" charset="0"/>
                <a:cs typeface="Arial" panose="020B0604020202020204" pitchFamily="34" charset="0"/>
              </a:rPr>
              <a:t> </a:t>
            </a:r>
            <a:r>
              <a:rPr lang="en-US" sz="2400"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Capitalism creates winners and losers; success is not an individual achievement, the government provides. Therefore, it is wrong that some have more than others. The government has the right, the responsibility, to take from one group and give to another.</a:t>
            </a:r>
          </a:p>
          <a:p>
            <a:pPr>
              <a:spcAft>
                <a:spcPts val="1200"/>
              </a:spcAft>
            </a:pPr>
            <a:r>
              <a:rPr lang="en-US" sz="2400" i="1" spc="-20" dirty="0">
                <a:solidFill>
                  <a:srgbClr val="FF0000"/>
                </a:solidFill>
                <a:latin typeface="Garamond" panose="02020404030301010803" pitchFamily="18" charset="0"/>
                <a:ea typeface="Times New Roman" panose="02020603050405020304" pitchFamily="18" charset="0"/>
                <a:cs typeface="Arial" panose="020B0604020202020204" pitchFamily="34" charset="0"/>
              </a:rPr>
              <a:t>In other words, Progressives believe that they have every right to take from one group and give to another, in fact, they believe it is their responsibility.</a:t>
            </a:r>
          </a:p>
        </p:txBody>
      </p:sp>
    </p:spTree>
    <p:extLst>
      <p:ext uri="{BB962C8B-B14F-4D97-AF65-F5344CB8AC3E}">
        <p14:creationId xmlns:p14="http://schemas.microsoft.com/office/powerpoint/2010/main" val="39722055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2206" y="385763"/>
            <a:ext cx="6027612" cy="1200329"/>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lightRig rig="soft" dir="t">
                <a:rot lat="0" lon="0" rev="15600000"/>
              </a:lightRig>
            </a:scene3d>
            <a:sp3d extrusionH="57150" prstMaterial="softEdge">
              <a:bevelT w="25400" h="38100"/>
            </a:sp3d>
          </a:bodyPr>
          <a:lstStyle/>
          <a:p>
            <a:pPr algn="ctr">
              <a:lnSpc>
                <a:spcPct val="75000"/>
              </a:lnSpc>
            </a:pPr>
            <a:r>
              <a:rPr lang="en-US" sz="4800" b="1" dirty="0" smtClean="0">
                <a:ln/>
                <a:solidFill>
                  <a:schemeClr val="accent4"/>
                </a:solidFill>
                <a:latin typeface="Pare Wide" panose="00000400000000000000" pitchFamily="2" charset="0"/>
              </a:rPr>
              <a:t>Maharishi’s Teaching </a:t>
            </a:r>
            <a:br>
              <a:rPr lang="en-US" sz="4800" b="1" dirty="0" smtClean="0">
                <a:ln/>
                <a:solidFill>
                  <a:schemeClr val="accent4"/>
                </a:solidFill>
                <a:latin typeface="Pare Wide" panose="00000400000000000000" pitchFamily="2" charset="0"/>
              </a:rPr>
            </a:br>
            <a:r>
              <a:rPr lang="en-US" sz="4800" b="1" dirty="0" smtClean="0">
                <a:ln/>
                <a:solidFill>
                  <a:schemeClr val="accent4"/>
                </a:solidFill>
                <a:latin typeface="Pare Wide" panose="00000400000000000000" pitchFamily="2" charset="0"/>
              </a:rPr>
              <a:t>&amp; Progressive Beliefs</a:t>
            </a:r>
            <a:endParaRPr lang="en-US" sz="4800" b="1" dirty="0">
              <a:ln/>
              <a:solidFill>
                <a:schemeClr val="accent4"/>
              </a:solidFill>
              <a:latin typeface="Pare Wide" panose="00000400000000000000" pitchFamily="2" charset="0"/>
            </a:endParaRPr>
          </a:p>
        </p:txBody>
      </p:sp>
      <p:sp>
        <p:nvSpPr>
          <p:cNvPr id="3" name="Rectangle 2"/>
          <p:cNvSpPr/>
          <p:nvPr/>
        </p:nvSpPr>
        <p:spPr>
          <a:xfrm>
            <a:off x="540327" y="1676033"/>
            <a:ext cx="11180617" cy="4985980"/>
          </a:xfrm>
          <a:prstGeom prst="rect">
            <a:avLst/>
          </a:prstGeom>
        </p:spPr>
        <p:txBody>
          <a:bodyPr wrap="square">
            <a:spAutoFit/>
          </a:bodyPr>
          <a:lstStyle/>
          <a:p>
            <a:pPr marR="0" lvl="0">
              <a:spcBef>
                <a:spcPts val="0"/>
              </a:spcBef>
              <a:spcAft>
                <a:spcPts val="1200"/>
              </a:spcAft>
            </a:pP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There is a Universal Consciousness that makes up the entire Universe and everything in it. Some call it God, s</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ome Allah, </a:t>
            </a: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some the Creative </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Intelligence, and the many more names of God.</a:t>
            </a:r>
            <a:endParaRPr lang="en-US" sz="2400" dirty="0">
              <a:latin typeface="Times New Roman" panose="02020603050405020304" pitchFamily="18" charset="0"/>
              <a:ea typeface="Times New Roman" panose="02020603050405020304" pitchFamily="18" charset="0"/>
            </a:endParaRPr>
          </a:p>
          <a:p>
            <a:pPr>
              <a:spcAft>
                <a:spcPts val="1200"/>
              </a:spcAft>
            </a:pPr>
            <a:r>
              <a:rPr lang="en-US" sz="2400" b="1" dirty="0">
                <a:solidFill>
                  <a:srgbClr val="222222"/>
                </a:solidFill>
                <a:latin typeface="Garamond" panose="02020404030301010803" pitchFamily="18" charset="0"/>
                <a:ea typeface="Times New Roman" panose="02020603050405020304" pitchFamily="18" charset="0"/>
                <a:cs typeface="Arial" panose="020B0604020202020204" pitchFamily="34" charset="0"/>
              </a:rPr>
              <a:t>Maharishi: </a:t>
            </a:r>
            <a:r>
              <a:rPr lang="en-US" sz="2400" b="1" dirty="0">
                <a:solidFill>
                  <a:srgbClr val="000000"/>
                </a:solidFill>
                <a:latin typeface="Bradley Hand ITC" panose="03070402050302030203" pitchFamily="66" charset="0"/>
                <a:ea typeface="Times New Roman" panose="02020603050405020304" pitchFamily="18" charset="0"/>
              </a:rPr>
              <a:t>"If a man is able to submit himself to nature, then nature will react to his needs. Almighty nature is all powerful and all loving, for the laws of nature are for the creation and evolution of all beings and creatures throughout the cosmos. There is no greater kindness than the kindness of nature</a:t>
            </a:r>
            <a:r>
              <a:rPr lang="en-US" sz="2400" b="1" dirty="0" smtClean="0">
                <a:solidFill>
                  <a:srgbClr val="000000"/>
                </a:solidFill>
                <a:latin typeface="Bradley Hand ITC" panose="03070402050302030203" pitchFamily="66"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spcAft>
                <a:spcPts val="1200"/>
              </a:spcAft>
            </a:pPr>
            <a:r>
              <a:rPr lang="en-US" sz="2400" b="1" dirty="0">
                <a:solidFill>
                  <a:srgbClr val="222222"/>
                </a:solidFill>
                <a:latin typeface="Garamond" panose="02020404030301010803" pitchFamily="18" charset="0"/>
                <a:ea typeface="Times New Roman" panose="02020603050405020304" pitchFamily="18" charset="0"/>
                <a:cs typeface="Arial" panose="020B0604020202020204" pitchFamily="34" charset="0"/>
              </a:rPr>
              <a:t>Progressive </a:t>
            </a:r>
            <a:r>
              <a:rPr lang="en-US" sz="2400" b="1"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Belief:</a:t>
            </a:r>
            <a:r>
              <a:rPr lang="en-US" sz="240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 </a:t>
            </a:r>
            <a:r>
              <a:rPr lang="en-US" sz="2400" dirty="0">
                <a:solidFill>
                  <a:srgbClr val="222222"/>
                </a:solidFill>
                <a:latin typeface="Garamond" panose="02020404030301010803" pitchFamily="18" charset="0"/>
                <a:ea typeface="Times New Roman" panose="02020603050405020304" pitchFamily="18" charset="0"/>
                <a:cs typeface="Arial" panose="020B0604020202020204" pitchFamily="34" charset="0"/>
              </a:rPr>
              <a:t>There is nothing more powerful than a central government. That is what the people must depend on, not the fantasy of something powerful beyond this world</a:t>
            </a:r>
            <a:r>
              <a:rPr lang="en-US" sz="240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t>
            </a:r>
          </a:p>
          <a:p>
            <a:pPr>
              <a:spcAft>
                <a:spcPts val="1200"/>
              </a:spcAft>
            </a:pPr>
            <a:r>
              <a:rPr lang="en-US" sz="2400" i="1" dirty="0" smtClean="0">
                <a:solidFill>
                  <a:srgbClr val="C00000"/>
                </a:solidFill>
                <a:effectLst/>
                <a:latin typeface="Garamond" panose="02020404030301010803" pitchFamily="18" charset="0"/>
                <a:ea typeface="Times New Roman" panose="02020603050405020304" pitchFamily="18" charset="0"/>
                <a:cs typeface="Arial" panose="020B0604020202020204" pitchFamily="34" charset="0"/>
              </a:rPr>
              <a:t>It is critical that a Communist or Socialist, especially a Progressive Socialist, country eliminate any philosophical system that </a:t>
            </a:r>
            <a:r>
              <a:rPr lang="en-US" sz="2400" i="1" dirty="0" smtClean="0">
                <a:solidFill>
                  <a:srgbClr val="C00000"/>
                </a:solidFill>
                <a:latin typeface="Garamond" panose="02020404030301010803" pitchFamily="18" charset="0"/>
                <a:ea typeface="Times New Roman" panose="02020603050405020304" pitchFamily="18" charset="0"/>
                <a:cs typeface="Arial" panose="020B0604020202020204" pitchFamily="34" charset="0"/>
              </a:rPr>
              <a:t>believes in something conscious and universal </a:t>
            </a:r>
            <a:r>
              <a:rPr lang="en-US" sz="2400" i="1" dirty="0" smtClean="0">
                <a:solidFill>
                  <a:srgbClr val="C00000"/>
                </a:solidFill>
                <a:effectLst/>
                <a:latin typeface="Garamond" panose="02020404030301010803" pitchFamily="18" charset="0"/>
                <a:ea typeface="Times New Roman" panose="02020603050405020304" pitchFamily="18" charset="0"/>
                <a:cs typeface="Arial" panose="020B0604020202020204" pitchFamily="34" charset="0"/>
              </a:rPr>
              <a:t>beyond this material world. This means the end of Christianity, Buddhism, Judaism</a:t>
            </a:r>
            <a:r>
              <a:rPr lang="en-US" sz="2400" i="1" dirty="0" smtClean="0">
                <a:solidFill>
                  <a:srgbClr val="C00000"/>
                </a:solidFill>
                <a:latin typeface="Garamond" panose="02020404030301010803" pitchFamily="18" charset="0"/>
                <a:ea typeface="Times New Roman" panose="02020603050405020304" pitchFamily="18" charset="0"/>
                <a:cs typeface="Arial" panose="020B0604020202020204" pitchFamily="34" charset="0"/>
              </a:rPr>
              <a:t>, Islam, and all other spiritual practices, including Transcendental Meditation. </a:t>
            </a:r>
            <a:r>
              <a:rPr lang="en-US" sz="2400" i="1" dirty="0" smtClean="0">
                <a:solidFill>
                  <a:srgbClr val="C00000"/>
                </a:solidFill>
                <a:effectLst/>
                <a:latin typeface="Garamond" panose="02020404030301010803" pitchFamily="18" charset="0"/>
                <a:ea typeface="Times New Roman" panose="02020603050405020304" pitchFamily="18" charset="0"/>
                <a:cs typeface="Arial" panose="020B0604020202020204" pitchFamily="34" charset="0"/>
              </a:rPr>
              <a:t> </a:t>
            </a:r>
            <a:endParaRPr lang="en-US" sz="2400" i="1"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08044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671" y="3598800"/>
            <a:ext cx="9208634" cy="2243884"/>
          </a:xfrm>
          <a:prstGeom prst="rect">
            <a:avLst/>
          </a:prstGeom>
        </p:spPr>
        <p:txBody>
          <a:bodyPr wrap="square">
            <a:spAutoFit/>
          </a:bodyPr>
          <a:lstStyle/>
          <a:p>
            <a:pPr>
              <a:lnSpc>
                <a:spcPct val="90000"/>
              </a:lnSpc>
              <a:spcAft>
                <a:spcPts val="1200"/>
              </a:spcAft>
            </a:pPr>
            <a:r>
              <a:rPr lang="en-US" sz="2400" dirty="0" smtClean="0">
                <a:latin typeface="Garamond" panose="02020404030301010803" pitchFamily="18" charset="0"/>
                <a:cs typeface="Andalus" panose="02020603050405020304" pitchFamily="18" charset="-78"/>
              </a:rPr>
              <a:t>I’ve </a:t>
            </a:r>
            <a:r>
              <a:rPr lang="en-US" sz="2400" dirty="0">
                <a:latin typeface="Garamond" panose="02020404030301010803" pitchFamily="18" charset="0"/>
                <a:cs typeface="Andalus" panose="02020603050405020304" pitchFamily="18" charset="-78"/>
              </a:rPr>
              <a:t>had seven careers in retailing, consumer software, publishing, and education. I’ve been an international speaker on leadership and negotiation.</a:t>
            </a:r>
          </a:p>
          <a:p>
            <a:pPr>
              <a:lnSpc>
                <a:spcPct val="90000"/>
              </a:lnSpc>
              <a:spcAft>
                <a:spcPts val="1200"/>
              </a:spcAft>
            </a:pPr>
            <a:r>
              <a:rPr lang="en-US" sz="2400" dirty="0">
                <a:latin typeface="Garamond" panose="02020404030301010803" pitchFamily="18" charset="0"/>
                <a:cs typeface="Andalus" panose="02020603050405020304" pitchFamily="18" charset="-78"/>
              </a:rPr>
              <a:t>My </a:t>
            </a:r>
            <a:r>
              <a:rPr lang="en-US" sz="2400" dirty="0" smtClean="0">
                <a:latin typeface="Garamond" panose="02020404030301010803" pitchFamily="18" charset="0"/>
                <a:cs typeface="Andalus" panose="02020603050405020304" pitchFamily="18" charset="-78"/>
              </a:rPr>
              <a:t>extended family includes: </a:t>
            </a:r>
            <a:r>
              <a:rPr lang="en-US" sz="2400" dirty="0">
                <a:latin typeface="Garamond" panose="02020404030301010803" pitchFamily="18" charset="0"/>
                <a:cs typeface="Andalus" panose="02020603050405020304" pitchFamily="18" charset="-78"/>
              </a:rPr>
              <a:t>Caucasians, Blacks, American Indians, Christians, Jews, Hindus, Muslims, Gays, </a:t>
            </a:r>
            <a:r>
              <a:rPr lang="en-US" sz="2400" dirty="0" err="1">
                <a:latin typeface="Garamond" panose="02020404030301010803" pitchFamily="18" charset="0"/>
                <a:cs typeface="Andalus" panose="02020603050405020304" pitchFamily="18" charset="-78"/>
              </a:rPr>
              <a:t>Transgenders</a:t>
            </a:r>
            <a:r>
              <a:rPr lang="en-US" sz="2400" dirty="0">
                <a:latin typeface="Garamond" panose="02020404030301010803" pitchFamily="18" charset="0"/>
                <a:cs typeface="Andalus" panose="02020603050405020304" pitchFamily="18" charset="-78"/>
              </a:rPr>
              <a:t>, Democrats, Republicans, Conservatives, Liberals, Pro-life, Pro-Choice, Warmists, and </a:t>
            </a:r>
            <a:r>
              <a:rPr lang="en-US" sz="2400" dirty="0" smtClean="0">
                <a:latin typeface="Garamond" panose="02020404030301010803" pitchFamily="18" charset="0"/>
                <a:cs typeface="Andalus" panose="02020603050405020304" pitchFamily="18" charset="-78"/>
              </a:rPr>
              <a:t>Climate Realists. </a:t>
            </a:r>
            <a:r>
              <a:rPr lang="en-US" sz="2400" dirty="0">
                <a:latin typeface="Garamond" panose="02020404030301010803" pitchFamily="18" charset="0"/>
                <a:cs typeface="Andalus" panose="02020603050405020304" pitchFamily="18" charset="-78"/>
              </a:rPr>
              <a:t>I’ve been a lifelong Conservative and </a:t>
            </a:r>
            <a:r>
              <a:rPr lang="en-US" sz="2400" dirty="0" smtClean="0">
                <a:latin typeface="Garamond" panose="02020404030301010803" pitchFamily="18" charset="0"/>
                <a:cs typeface="Andalus" panose="02020603050405020304" pitchFamily="18" charset="-78"/>
              </a:rPr>
              <a:t>Climate Realist.</a:t>
            </a:r>
            <a:endParaRPr lang="en-US" sz="2400" dirty="0">
              <a:latin typeface="Garamond" panose="02020404030301010803" pitchFamily="18" charset="0"/>
              <a:cs typeface="Andalus" panose="02020603050405020304" pitchFamily="18" charset="-78"/>
            </a:endParaRPr>
          </a:p>
        </p:txBody>
      </p:sp>
      <p:sp>
        <p:nvSpPr>
          <p:cNvPr id="3" name="TextBox 2"/>
          <p:cNvSpPr txBox="1"/>
          <p:nvPr/>
        </p:nvSpPr>
        <p:spPr>
          <a:xfrm>
            <a:off x="4280439" y="385763"/>
            <a:ext cx="3631123" cy="830997"/>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lightRig rig="soft" dir="t">
                <a:rot lat="0" lon="0" rev="15600000"/>
              </a:lightRig>
            </a:scene3d>
            <a:sp3d extrusionH="57150" prstMaterial="softEdge">
              <a:bevelT w="25400" h="38100"/>
            </a:sp3d>
          </a:bodyPr>
          <a:lstStyle/>
          <a:p>
            <a:pPr algn="ctr"/>
            <a:r>
              <a:rPr lang="en-US" sz="4800" b="1" dirty="0" smtClean="0">
                <a:ln/>
                <a:solidFill>
                  <a:schemeClr val="accent4"/>
                </a:solidFill>
                <a:latin typeface="Pare Wide" panose="00000400000000000000" pitchFamily="2" charset="0"/>
              </a:rPr>
              <a:t>Introduction</a:t>
            </a:r>
            <a:endParaRPr lang="en-US" sz="4800" b="1" dirty="0">
              <a:ln/>
              <a:solidFill>
                <a:schemeClr val="accent4"/>
              </a:solidFill>
              <a:latin typeface="Pare Wide" panose="000004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4853" y="3278776"/>
            <a:ext cx="2867148" cy="3550647"/>
          </a:xfrm>
          <a:prstGeom prst="rect">
            <a:avLst/>
          </a:prstGeom>
        </p:spPr>
      </p:pic>
      <p:sp>
        <p:nvSpPr>
          <p:cNvPr id="5" name="Rectangle 4"/>
          <p:cNvSpPr/>
          <p:nvPr/>
        </p:nvSpPr>
        <p:spPr>
          <a:xfrm>
            <a:off x="239487" y="1472847"/>
            <a:ext cx="11255828" cy="2086725"/>
          </a:xfrm>
          <a:prstGeom prst="rect">
            <a:avLst/>
          </a:prstGeom>
        </p:spPr>
        <p:txBody>
          <a:bodyPr wrap="square">
            <a:spAutoFit/>
          </a:bodyPr>
          <a:lstStyle/>
          <a:p>
            <a:pPr>
              <a:lnSpc>
                <a:spcPct val="90000"/>
              </a:lnSpc>
            </a:pPr>
            <a:r>
              <a:rPr lang="en-US" sz="2400" dirty="0" smtClean="0">
                <a:latin typeface="Garamond" panose="02020404030301010803" pitchFamily="18" charset="0"/>
                <a:cs typeface="Andalus" panose="02020603050405020304" pitchFamily="18" charset="-78"/>
              </a:rPr>
              <a:t>They have </a:t>
            </a:r>
            <a:r>
              <a:rPr lang="en-US" sz="2400" dirty="0">
                <a:latin typeface="Garamond" panose="02020404030301010803" pitchFamily="18" charset="0"/>
                <a:cs typeface="Andalus" panose="02020603050405020304" pitchFamily="18" charset="-78"/>
              </a:rPr>
              <a:t>accepted the lies Progressives tell about Conservatives. They </a:t>
            </a:r>
            <a:r>
              <a:rPr lang="en-US" sz="2400" dirty="0" smtClean="0">
                <a:latin typeface="Garamond" panose="02020404030301010803" pitchFamily="18" charset="0"/>
                <a:cs typeface="Andalus" panose="02020603050405020304" pitchFamily="18" charset="-78"/>
              </a:rPr>
              <a:t>have </a:t>
            </a:r>
            <a:r>
              <a:rPr lang="en-US" sz="2400" dirty="0">
                <a:latin typeface="Garamond" panose="02020404030301010803" pitchFamily="18" charset="0"/>
                <a:cs typeface="Andalus" panose="02020603050405020304" pitchFamily="18" charset="-78"/>
              </a:rPr>
              <a:t>been </a:t>
            </a:r>
            <a:r>
              <a:rPr lang="en-US" sz="2400" dirty="0" smtClean="0">
                <a:latin typeface="Garamond" panose="02020404030301010803" pitchFamily="18" charset="0"/>
                <a:cs typeface="Andalus" panose="02020603050405020304" pitchFamily="18" charset="-78"/>
              </a:rPr>
              <a:t>frightened by </a:t>
            </a:r>
            <a:r>
              <a:rPr lang="en-US" sz="2400" dirty="0">
                <a:latin typeface="Garamond" panose="02020404030301010803" pitchFamily="18" charset="0"/>
                <a:cs typeface="Andalus" panose="02020603050405020304" pitchFamily="18" charset="-78"/>
              </a:rPr>
              <a:t>the </a:t>
            </a:r>
            <a:r>
              <a:rPr lang="en-US" sz="2400" dirty="0" smtClean="0">
                <a:latin typeface="Garamond" panose="02020404030301010803" pitchFamily="18" charset="0"/>
                <a:cs typeface="Andalus" panose="02020603050405020304" pitchFamily="18" charset="-78"/>
              </a:rPr>
              <a:t>horror Progressives paint </a:t>
            </a:r>
            <a:r>
              <a:rPr lang="en-US" sz="2400" dirty="0">
                <a:latin typeface="Garamond" panose="02020404030301010803" pitchFamily="18" charset="0"/>
                <a:cs typeface="Andalus" panose="02020603050405020304" pitchFamily="18" charset="-78"/>
              </a:rPr>
              <a:t>and a</a:t>
            </a:r>
            <a:r>
              <a:rPr lang="en-US" sz="2400" dirty="0" smtClean="0">
                <a:latin typeface="Garamond" panose="02020404030301010803" pitchFamily="18" charset="0"/>
                <a:cs typeface="Andalus" panose="02020603050405020304" pitchFamily="18" charset="-78"/>
              </a:rPr>
              <a:t>re unable </a:t>
            </a:r>
            <a:r>
              <a:rPr lang="en-US" sz="2400" dirty="0">
                <a:latin typeface="Garamond" panose="02020404030301010803" pitchFamily="18" charset="0"/>
                <a:cs typeface="Andalus" panose="02020603050405020304" pitchFamily="18" charset="-78"/>
              </a:rPr>
              <a:t>to see through to the reality.</a:t>
            </a:r>
          </a:p>
          <a:p>
            <a:pPr indent="457200">
              <a:lnSpc>
                <a:spcPct val="90000"/>
              </a:lnSpc>
            </a:pPr>
            <a:r>
              <a:rPr lang="en-US" sz="2400" spc="-100" dirty="0" smtClean="0">
                <a:latin typeface="Garamond" panose="02020404030301010803" pitchFamily="18" charset="0"/>
                <a:cs typeface="Andalus" panose="02020603050405020304" pitchFamily="18" charset="-78"/>
              </a:rPr>
              <a:t>I </a:t>
            </a:r>
            <a:r>
              <a:rPr lang="en-US" sz="2400" spc="-100" dirty="0">
                <a:latin typeface="Garamond" panose="02020404030301010803" pitchFamily="18" charset="0"/>
                <a:cs typeface="Andalus" panose="02020603050405020304" pitchFamily="18" charset="-78"/>
              </a:rPr>
              <a:t>now </a:t>
            </a:r>
            <a:r>
              <a:rPr lang="en-US" sz="2400" spc="-100" dirty="0" smtClean="0">
                <a:latin typeface="Garamond" panose="02020404030301010803" pitchFamily="18" charset="0"/>
                <a:cs typeface="Andalus" panose="02020603050405020304" pitchFamily="18" charset="-78"/>
              </a:rPr>
              <a:t>know </a:t>
            </a:r>
            <a:r>
              <a:rPr lang="en-US" sz="2400" spc="-100" dirty="0">
                <a:latin typeface="Garamond" panose="02020404030301010803" pitchFamily="18" charset="0"/>
                <a:cs typeface="Andalus" panose="02020603050405020304" pitchFamily="18" charset="-78"/>
              </a:rPr>
              <a:t>why I </a:t>
            </a:r>
            <a:r>
              <a:rPr lang="en-US" sz="2400" spc="-100" dirty="0" smtClean="0">
                <a:latin typeface="Garamond" panose="02020404030301010803" pitchFamily="18" charset="0"/>
                <a:cs typeface="Andalus" panose="02020603050405020304" pitchFamily="18" charset="-78"/>
              </a:rPr>
              <a:t>have </a:t>
            </a:r>
            <a:r>
              <a:rPr lang="en-US" sz="2400" spc="-100" dirty="0">
                <a:latin typeface="Garamond" panose="02020404030301010803" pitchFamily="18" charset="0"/>
                <a:cs typeface="Andalus" panose="02020603050405020304" pitchFamily="18" charset="-78"/>
              </a:rPr>
              <a:t>been called to Fairfield and </a:t>
            </a:r>
            <a:r>
              <a:rPr lang="en-US" sz="2400" spc="-100" dirty="0" smtClean="0">
                <a:latin typeface="Garamond" panose="02020404030301010803" pitchFamily="18" charset="0"/>
                <a:cs typeface="Andalus" panose="02020603050405020304" pitchFamily="18" charset="-78"/>
              </a:rPr>
              <a:t>MIU. I am here </a:t>
            </a:r>
            <a:r>
              <a:rPr lang="en-US" sz="2400" spc="-100" dirty="0">
                <a:latin typeface="Garamond" panose="02020404030301010803" pitchFamily="18" charset="0"/>
                <a:cs typeface="Andalus" panose="02020603050405020304" pitchFamily="18" charset="-78"/>
              </a:rPr>
              <a:t>to share my truth about Conservative Thought, Progressive </a:t>
            </a:r>
            <a:r>
              <a:rPr lang="en-US" sz="2400" spc="-100" dirty="0" smtClean="0">
                <a:latin typeface="Garamond" panose="02020404030301010803" pitchFamily="18" charset="0"/>
                <a:cs typeface="Andalus" panose="02020603050405020304" pitchFamily="18" charset="-78"/>
              </a:rPr>
              <a:t>Beliefs, and </a:t>
            </a:r>
            <a:r>
              <a:rPr lang="en-US" sz="2400" spc="-100" dirty="0">
                <a:latin typeface="Garamond" panose="02020404030301010803" pitchFamily="18" charset="0"/>
                <a:cs typeface="Andalus" panose="02020603050405020304" pitchFamily="18" charset="-78"/>
              </a:rPr>
              <a:t>Maharishi’s teachings. </a:t>
            </a:r>
          </a:p>
          <a:p>
            <a:pPr indent="457200">
              <a:lnSpc>
                <a:spcPct val="90000"/>
              </a:lnSpc>
            </a:pPr>
            <a:r>
              <a:rPr lang="en-US" sz="2400" spc="-100" dirty="0">
                <a:latin typeface="Garamond" panose="02020404030301010803" pitchFamily="18" charset="0"/>
                <a:cs typeface="Andalus" panose="02020603050405020304" pitchFamily="18" charset="-78"/>
              </a:rPr>
              <a:t>In addition, the followers of TM need to understand why the </a:t>
            </a:r>
            <a:r>
              <a:rPr lang="en-US" sz="2400" spc="-100" dirty="0" smtClean="0">
                <a:latin typeface="Garamond" panose="02020404030301010803" pitchFamily="18" charset="0"/>
                <a:cs typeface="Andalus" panose="02020603050405020304" pitchFamily="18" charset="-78"/>
              </a:rPr>
              <a:t>Progressive </a:t>
            </a:r>
            <a:br>
              <a:rPr lang="en-US" sz="2400" spc="-100" dirty="0" smtClean="0">
                <a:latin typeface="Garamond" panose="02020404030301010803" pitchFamily="18" charset="0"/>
                <a:cs typeface="Andalus" panose="02020603050405020304" pitchFamily="18" charset="-78"/>
              </a:rPr>
            </a:br>
            <a:r>
              <a:rPr lang="en-US" sz="2400" spc="-100" dirty="0" smtClean="0">
                <a:latin typeface="Garamond" panose="02020404030301010803" pitchFamily="18" charset="0"/>
                <a:cs typeface="Andalus" panose="02020603050405020304" pitchFamily="18" charset="-78"/>
              </a:rPr>
              <a:t>Movement </a:t>
            </a:r>
            <a:r>
              <a:rPr lang="en-US" sz="2400" spc="-100" dirty="0">
                <a:latin typeface="Garamond" panose="02020404030301010803" pitchFamily="18" charset="0"/>
                <a:cs typeface="Andalus" panose="02020603050405020304" pitchFamily="18" charset="-78"/>
              </a:rPr>
              <a:t>will ultimately destroy the TM </a:t>
            </a:r>
            <a:r>
              <a:rPr lang="en-US" sz="2400" spc="-100" dirty="0" smtClean="0">
                <a:latin typeface="Garamond" panose="02020404030301010803" pitchFamily="18" charset="0"/>
                <a:cs typeface="Andalus" panose="02020603050405020304" pitchFamily="18" charset="-78"/>
              </a:rPr>
              <a:t>Movement, if </a:t>
            </a:r>
            <a:r>
              <a:rPr lang="en-US" sz="2400" spc="-100" dirty="0">
                <a:latin typeface="Garamond" panose="02020404030301010803" pitchFamily="18" charset="0"/>
                <a:cs typeface="Andalus" panose="02020603050405020304" pitchFamily="18" charset="-78"/>
              </a:rPr>
              <a:t>they win.</a:t>
            </a:r>
          </a:p>
        </p:txBody>
      </p:sp>
    </p:spTree>
    <p:extLst>
      <p:ext uri="{BB962C8B-B14F-4D97-AF65-F5344CB8AC3E}">
        <p14:creationId xmlns:p14="http://schemas.microsoft.com/office/powerpoint/2010/main" val="42837571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768147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9196873"/>
      </p:ext>
    </p:extLst>
  </p:cSld>
  <p:clrMapOvr>
    <a:masterClrMapping/>
  </p:clrMapOvr>
  <p:transition advClick="0" advTm="100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73416" y="354231"/>
            <a:ext cx="3445174" cy="830997"/>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lightRig rig="soft" dir="t">
                <a:rot lat="0" lon="0" rev="15600000"/>
              </a:lightRig>
            </a:scene3d>
            <a:sp3d extrusionH="57150" prstMaterial="softEdge">
              <a:bevelT w="25400" h="38100"/>
            </a:sp3d>
          </a:bodyPr>
          <a:lstStyle/>
          <a:p>
            <a:pPr algn="ctr"/>
            <a:r>
              <a:rPr lang="en-US" sz="4800" b="1" dirty="0" smtClean="0">
                <a:ln/>
                <a:solidFill>
                  <a:schemeClr val="accent4"/>
                </a:solidFill>
                <a:latin typeface="Pare Wide" panose="00000400000000000000" pitchFamily="2" charset="0"/>
              </a:rPr>
              <a:t>Saul Alinsky</a:t>
            </a:r>
            <a:endParaRPr lang="en-US" sz="4800" b="1" dirty="0">
              <a:ln/>
              <a:solidFill>
                <a:schemeClr val="accent4"/>
              </a:solidFill>
              <a:latin typeface="Pare Wide" panose="000004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292661" y="2650713"/>
            <a:ext cx="3899338" cy="4207287"/>
          </a:xfrm>
          <a:prstGeom prst="rect">
            <a:avLst/>
          </a:prstGeom>
        </p:spPr>
      </p:pic>
      <p:sp>
        <p:nvSpPr>
          <p:cNvPr id="5" name="Rectangle 4"/>
          <p:cNvSpPr/>
          <p:nvPr/>
        </p:nvSpPr>
        <p:spPr>
          <a:xfrm>
            <a:off x="447302" y="1336752"/>
            <a:ext cx="9385465" cy="1569660"/>
          </a:xfrm>
          <a:prstGeom prst="rect">
            <a:avLst/>
          </a:prstGeom>
        </p:spPr>
        <p:txBody>
          <a:bodyPr wrap="square">
            <a:spAutoFit/>
          </a:bodyPr>
          <a:lstStyle/>
          <a:p>
            <a:pPr marR="1383030" algn="just"/>
            <a:r>
              <a:rPr lang="en-US" sz="2400" b="1" i="1" spc="-20" dirty="0">
                <a:solidFill>
                  <a:srgbClr val="000000"/>
                </a:solidFill>
                <a:latin typeface="Bradley Hand ITC" panose="03070402050302030203" pitchFamily="66" charset="0"/>
                <a:ea typeface="Times New Roman" panose="02020603050405020304" pitchFamily="18" charset="0"/>
                <a:cs typeface="Arial" panose="020B0604020202020204" pitchFamily="34" charset="0"/>
              </a:rPr>
              <a:t>“It is a world not of angels but of angles, where men speak of moral principles but act on power principles; a world where we are always moral and our enemies always immoral.”</a:t>
            </a:r>
            <a:endParaRPr lang="en-US" sz="2400" dirty="0">
              <a:latin typeface="Times New Roman" panose="02020603050405020304" pitchFamily="18" charset="0"/>
              <a:ea typeface="Times New Roman" panose="02020603050405020304" pitchFamily="18" charset="0"/>
            </a:endParaRPr>
          </a:p>
          <a:p>
            <a:pPr marR="1383030" lvl="0" algn="r">
              <a:spcBef>
                <a:spcPts val="0"/>
              </a:spcBef>
              <a:spcAft>
                <a:spcPts val="0"/>
              </a:spcAft>
              <a:buClr>
                <a:srgbClr val="000000"/>
              </a:buClr>
              <a:buSzPts val="1300"/>
            </a:pPr>
            <a:r>
              <a:rPr lang="en-US" sz="2400" b="1" i="1" dirty="0">
                <a:solidFill>
                  <a:srgbClr val="000000"/>
                </a:solidFill>
                <a:latin typeface="Bradley Hand ITC" panose="03070402050302030203" pitchFamily="66" charset="0"/>
                <a:ea typeface="Times New Roman" panose="02020603050405020304" pitchFamily="18" charset="0"/>
                <a:cs typeface="Arial" panose="020B0604020202020204" pitchFamily="34" charset="0"/>
              </a:rPr>
              <a:t>Saul Alinsky</a:t>
            </a: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Rectangle 5"/>
          <p:cNvSpPr/>
          <p:nvPr/>
        </p:nvSpPr>
        <p:spPr>
          <a:xfrm>
            <a:off x="447303" y="3078649"/>
            <a:ext cx="8176435" cy="3200876"/>
          </a:xfrm>
          <a:prstGeom prst="rect">
            <a:avLst/>
          </a:prstGeom>
        </p:spPr>
        <p:txBody>
          <a:bodyPr wrap="square">
            <a:spAutoFit/>
          </a:bodyPr>
          <a:lstStyle/>
          <a:p>
            <a:pPr marR="11430">
              <a:spcAft>
                <a:spcPts val="1200"/>
              </a:spcAft>
            </a:pPr>
            <a:r>
              <a:rPr lang="en-US" sz="2400" b="1" spc="-100" dirty="0" smtClean="0">
                <a:latin typeface="Garamond" panose="02020404030301010803" pitchFamily="18" charset="0"/>
                <a:ea typeface="Times New Roman" panose="02020603050405020304" pitchFamily="18" charset="0"/>
              </a:rPr>
              <a:t>Saul Alinsky, the Father of the Modern-Day Progressive Movement</a:t>
            </a:r>
          </a:p>
          <a:p>
            <a:pPr marR="11430"/>
            <a:r>
              <a:rPr lang="en-US" sz="2400" spc="-20" dirty="0" smtClean="0">
                <a:latin typeface="Garamond" panose="02020404030301010803" pitchFamily="18" charset="0"/>
                <a:ea typeface="Times New Roman" panose="02020603050405020304" pitchFamily="18" charset="0"/>
              </a:rPr>
              <a:t>Saul </a:t>
            </a:r>
            <a:r>
              <a:rPr lang="en-US" sz="2400" spc="-20" dirty="0">
                <a:latin typeface="Garamond" panose="02020404030301010803" pitchFamily="18" charset="0"/>
                <a:ea typeface="Times New Roman" panose="02020603050405020304" pitchFamily="18" charset="0"/>
              </a:rPr>
              <a:t>Alinsky was so admired by Hillary Clinton that she wrote her senior thesis on his importance. Barack Obama was also greatly influenced by his </a:t>
            </a:r>
            <a:r>
              <a:rPr lang="en-US" sz="2400" spc="-20" dirty="0" smtClean="0">
                <a:latin typeface="Garamond" panose="02020404030301010803" pitchFamily="18" charset="0"/>
                <a:ea typeface="Times New Roman" panose="02020603050405020304" pitchFamily="18" charset="0"/>
              </a:rPr>
              <a:t>writings; in fact, Obama wrote a chapter in a book lauding Alinsky.</a:t>
            </a:r>
            <a:endParaRPr lang="en-US" sz="2400" dirty="0">
              <a:latin typeface="Garamond" panose="02020404030301010803" pitchFamily="18" charset="0"/>
              <a:ea typeface="Times New Roman" panose="02020603050405020304" pitchFamily="18" charset="0"/>
            </a:endParaRPr>
          </a:p>
          <a:p>
            <a:pPr marR="11430" indent="457200" algn="just"/>
            <a:r>
              <a:rPr lang="en-US" sz="2400" dirty="0">
                <a:solidFill>
                  <a:srgbClr val="222222"/>
                </a:solidFill>
                <a:latin typeface="Garamond" panose="02020404030301010803" pitchFamily="18" charset="0"/>
                <a:ea typeface="Times New Roman" panose="02020603050405020304" pitchFamily="18" charset="0"/>
                <a:cs typeface="Arial" panose="020B0604020202020204" pitchFamily="34" charset="0"/>
              </a:rPr>
              <a:t> </a:t>
            </a:r>
            <a:endParaRPr lang="en-US" sz="2400" dirty="0">
              <a:latin typeface="Garamond" panose="02020404030301010803" pitchFamily="18" charset="0"/>
              <a:ea typeface="Times New Roman" panose="02020603050405020304" pitchFamily="18" charset="0"/>
            </a:endParaRPr>
          </a:p>
          <a:p>
            <a:pPr marR="11430"/>
            <a:r>
              <a:rPr lang="en-US" sz="240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As you will see from the quotes on the following pages, the problem is </a:t>
            </a:r>
            <a:r>
              <a:rPr lang="en-US" sz="2400" dirty="0" err="1"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Alinsky’s</a:t>
            </a:r>
            <a:r>
              <a:rPr lang="en-US" sz="240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 </a:t>
            </a:r>
            <a:r>
              <a:rPr lang="en-US" sz="2400" dirty="0">
                <a:solidFill>
                  <a:srgbClr val="222222"/>
                </a:solidFill>
                <a:latin typeface="Garamond" panose="02020404030301010803" pitchFamily="18" charset="0"/>
                <a:ea typeface="Times New Roman" panose="02020603050405020304" pitchFamily="18" charset="0"/>
                <a:cs typeface="Arial" panose="020B0604020202020204" pitchFamily="34" charset="0"/>
              </a:rPr>
              <a:t>methods for bringing about social change:</a:t>
            </a:r>
            <a:endParaRPr lang="en-US" sz="2400" dirty="0">
              <a:effectLst/>
              <a:latin typeface="Garamond" panose="02020404030301010803" pitchFamily="18" charset="0"/>
              <a:ea typeface="Times New Roman" panose="02020603050405020304" pitchFamily="18" charset="0"/>
            </a:endParaRPr>
          </a:p>
        </p:txBody>
      </p:sp>
    </p:spTree>
    <p:extLst>
      <p:ext uri="{BB962C8B-B14F-4D97-AF65-F5344CB8AC3E}">
        <p14:creationId xmlns:p14="http://schemas.microsoft.com/office/powerpoint/2010/main" val="95582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3416" y="385763"/>
            <a:ext cx="3445174" cy="830997"/>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lightRig rig="soft" dir="t">
                <a:rot lat="0" lon="0" rev="15600000"/>
              </a:lightRig>
            </a:scene3d>
            <a:sp3d extrusionH="57150" prstMaterial="softEdge">
              <a:bevelT w="25400" h="38100"/>
            </a:sp3d>
          </a:bodyPr>
          <a:lstStyle/>
          <a:p>
            <a:pPr algn="ctr"/>
            <a:r>
              <a:rPr lang="en-US" sz="4800" b="1" dirty="0" smtClean="0">
                <a:ln/>
                <a:solidFill>
                  <a:schemeClr val="accent4"/>
                </a:solidFill>
                <a:latin typeface="Pare Wide" panose="00000400000000000000" pitchFamily="2" charset="0"/>
              </a:rPr>
              <a:t>Saul Alinsky</a:t>
            </a:r>
            <a:endParaRPr lang="en-US" sz="4800" b="1" dirty="0">
              <a:ln/>
              <a:solidFill>
                <a:schemeClr val="accent4"/>
              </a:solidFill>
              <a:latin typeface="Pare Wide" panose="00000400000000000000" pitchFamily="2" charset="0"/>
            </a:endParaRPr>
          </a:p>
        </p:txBody>
      </p:sp>
      <p:sp>
        <p:nvSpPr>
          <p:cNvPr id="3" name="Rectangle 2"/>
          <p:cNvSpPr/>
          <p:nvPr/>
        </p:nvSpPr>
        <p:spPr>
          <a:xfrm>
            <a:off x="482930" y="1305232"/>
            <a:ext cx="11368644" cy="5312223"/>
          </a:xfrm>
          <a:prstGeom prst="rect">
            <a:avLst/>
          </a:prstGeom>
        </p:spPr>
        <p:txBody>
          <a:bodyPr wrap="square">
            <a:spAutoFit/>
          </a:bodyPr>
          <a:lstStyle/>
          <a:p>
            <a:pPr>
              <a:lnSpc>
                <a:spcPct val="90000"/>
              </a:lnSpc>
              <a:spcAft>
                <a:spcPts val="1200"/>
              </a:spcAft>
            </a:pPr>
            <a:r>
              <a:rPr lang="en-US" sz="2400" i="1" dirty="0">
                <a:solidFill>
                  <a:srgbClr val="000000"/>
                </a:solidFill>
                <a:latin typeface="Garamond" panose="02020404030301010803" pitchFamily="18" charset="0"/>
                <a:ea typeface="Times New Roman" panose="02020603050405020304" pitchFamily="18" charset="0"/>
                <a:cs typeface="Arial" panose="020B0604020202020204" pitchFamily="34" charset="0"/>
              </a:rPr>
              <a:t>“Never let a crisis go to waste</a:t>
            </a:r>
            <a:r>
              <a:rPr lang="en-US" sz="2400" i="1" dirty="0" smtClean="0">
                <a:solidFill>
                  <a:srgbClr val="000000"/>
                </a:solidFill>
                <a:latin typeface="Garamond" panose="02020404030301010803" pitchFamily="18" charset="0"/>
                <a:ea typeface="Times New Roman" panose="02020603050405020304" pitchFamily="18" charset="0"/>
                <a:cs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a:p>
            <a:pPr>
              <a:lnSpc>
                <a:spcPct val="90000"/>
              </a:lnSpc>
              <a:spcAft>
                <a:spcPts val="1200"/>
              </a:spcAft>
            </a:pPr>
            <a:r>
              <a:rPr lang="en-US" sz="2400" i="1" dirty="0">
                <a:solidFill>
                  <a:srgbClr val="000000"/>
                </a:solidFill>
                <a:latin typeface="Garamond" panose="02020404030301010803" pitchFamily="18" charset="0"/>
                <a:ea typeface="Times New Roman" panose="02020603050405020304" pitchFamily="18" charset="0"/>
                <a:cs typeface="Arial" panose="020B0604020202020204" pitchFamily="34" charset="0"/>
              </a:rPr>
              <a:t>“Control health care and you control the people</a:t>
            </a:r>
            <a:r>
              <a:rPr lang="en-US" sz="2400" i="1" dirty="0" smtClean="0">
                <a:solidFill>
                  <a:srgbClr val="000000"/>
                </a:solidFill>
                <a:latin typeface="Garamond" panose="02020404030301010803" pitchFamily="18" charset="0"/>
                <a:ea typeface="Times New Roman" panose="02020603050405020304" pitchFamily="18" charset="0"/>
                <a:cs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a:p>
            <a:pPr marR="11430">
              <a:lnSpc>
                <a:spcPct val="90000"/>
              </a:lnSpc>
              <a:spcAft>
                <a:spcPts val="1200"/>
              </a:spcAft>
            </a:pPr>
            <a:r>
              <a:rPr lang="en-US" sz="2400" i="1" dirty="0">
                <a:solidFill>
                  <a:srgbClr val="000000"/>
                </a:solidFill>
                <a:latin typeface="Garamond" panose="02020404030301010803" pitchFamily="18" charset="0"/>
                <a:ea typeface="Times New Roman" panose="02020603050405020304" pitchFamily="18" charset="0"/>
                <a:cs typeface="Arial" panose="020B0604020202020204" pitchFamily="34" charset="0"/>
              </a:rPr>
              <a:t>“The thirteenth rule of radical tactics: Pick the target, freeze it, personalize it, and polarize it</a:t>
            </a:r>
            <a:r>
              <a:rPr lang="en-US" sz="2400" i="1" dirty="0" smtClean="0">
                <a:solidFill>
                  <a:srgbClr val="000000"/>
                </a:solidFill>
                <a:latin typeface="Garamond" panose="02020404030301010803" pitchFamily="18" charset="0"/>
                <a:ea typeface="Times New Roman" panose="02020603050405020304" pitchFamily="18" charset="0"/>
                <a:cs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a:p>
            <a:pPr>
              <a:lnSpc>
                <a:spcPct val="90000"/>
              </a:lnSpc>
              <a:spcAft>
                <a:spcPts val="1200"/>
              </a:spcAft>
            </a:pPr>
            <a:r>
              <a:rPr lang="en-US" sz="2400" i="1" spc="10" dirty="0">
                <a:solidFill>
                  <a:srgbClr val="000000"/>
                </a:solidFill>
                <a:latin typeface="Garamond" panose="02020404030301010803" pitchFamily="18" charset="0"/>
                <a:ea typeface="Times New Roman" panose="02020603050405020304" pitchFamily="18" charset="0"/>
                <a:cs typeface="Arial" panose="020B0604020202020204" pitchFamily="34" charset="0"/>
              </a:rPr>
              <a:t>“The despair is there; now it’s up to us to go in and rub raw the sores of discontent, galvanize them for radical social change</a:t>
            </a:r>
            <a:r>
              <a:rPr lang="en-US" sz="2400" i="1" spc="10" dirty="0" smtClean="0">
                <a:solidFill>
                  <a:srgbClr val="000000"/>
                </a:solidFill>
                <a:latin typeface="Garamond" panose="02020404030301010803" pitchFamily="18" charset="0"/>
                <a:ea typeface="Times New Roman" panose="02020603050405020304" pitchFamily="18" charset="0"/>
                <a:cs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a:p>
            <a:pPr>
              <a:lnSpc>
                <a:spcPct val="90000"/>
              </a:lnSpc>
              <a:spcAft>
                <a:spcPts val="1200"/>
              </a:spcAft>
            </a:pPr>
            <a:r>
              <a:rPr lang="en-US" sz="2400" i="1" dirty="0">
                <a:solidFill>
                  <a:srgbClr val="000000"/>
                </a:solidFill>
                <a:latin typeface="Garamond" panose="02020404030301010803" pitchFamily="18" charset="0"/>
                <a:ea typeface="Times New Roman" panose="02020603050405020304" pitchFamily="18" charset="0"/>
                <a:cs typeface="Arial" panose="020B0604020202020204" pitchFamily="34" charset="0"/>
              </a:rPr>
              <a:t>“They have the guns and therefore we are for peace and for reformation through the ballot. When we have the guns then it will be through the bullet</a:t>
            </a:r>
            <a:r>
              <a:rPr lang="en-US" sz="2400" i="1" dirty="0" smtClean="0">
                <a:solidFill>
                  <a:srgbClr val="000000"/>
                </a:solidFill>
                <a:latin typeface="Garamond" panose="02020404030301010803" pitchFamily="18" charset="0"/>
                <a:ea typeface="Times New Roman" panose="02020603050405020304" pitchFamily="18" charset="0"/>
                <a:cs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a:p>
            <a:pPr>
              <a:lnSpc>
                <a:spcPct val="90000"/>
              </a:lnSpc>
              <a:spcAft>
                <a:spcPts val="1200"/>
              </a:spcAft>
            </a:pP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“The threat is generally more terrifying than the thing itself</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t>
            </a:r>
          </a:p>
          <a:p>
            <a:pPr>
              <a:lnSpc>
                <a:spcPct val="90000"/>
              </a:lnSpc>
              <a:spcAft>
                <a:spcPts val="1200"/>
              </a:spcAft>
            </a:pPr>
            <a:r>
              <a:rPr lang="en-US" sz="2400" i="1" dirty="0">
                <a:solidFill>
                  <a:srgbClr val="000000"/>
                </a:solidFill>
                <a:latin typeface="Garamond" panose="02020404030301010803" pitchFamily="18" charset="0"/>
                <a:ea typeface="Times New Roman" panose="02020603050405020304" pitchFamily="18" charset="0"/>
                <a:cs typeface="Arial" panose="020B0604020202020204" pitchFamily="34" charset="0"/>
              </a:rPr>
              <a:t>“True revolutionaries do not flaunt their radicalism. They cut their hair, put on suits, and infiltrate the system from within</a:t>
            </a:r>
            <a:r>
              <a:rPr lang="en-US" sz="2400" i="1" dirty="0" smtClean="0">
                <a:solidFill>
                  <a:srgbClr val="000000"/>
                </a:solidFill>
                <a:latin typeface="Garamond" panose="02020404030301010803" pitchFamily="18" charset="0"/>
                <a:ea typeface="Times New Roman" panose="02020603050405020304" pitchFamily="18" charset="0"/>
                <a:cs typeface="Arial" panose="020B0604020202020204" pitchFamily="34" charset="0"/>
              </a:rPr>
              <a:t>.”</a:t>
            </a:r>
          </a:p>
          <a:p>
            <a:pPr>
              <a:lnSpc>
                <a:spcPct val="90000"/>
              </a:lnSpc>
              <a:spcAft>
                <a:spcPts val="1200"/>
              </a:spcAft>
            </a:pPr>
            <a:r>
              <a:rPr lang="en-US" sz="2400" i="1" dirty="0" smtClean="0">
                <a:solidFill>
                  <a:srgbClr val="000000"/>
                </a:solidFill>
                <a:latin typeface="Garamond" panose="02020404030301010803" pitchFamily="18" charset="0"/>
                <a:ea typeface="Times New Roman" panose="02020603050405020304" pitchFamily="18" charset="0"/>
                <a:cs typeface="Arial" panose="020B0604020202020204" pitchFamily="34" charset="0"/>
              </a:rPr>
              <a:t>“</a:t>
            </a:r>
            <a:r>
              <a:rPr lang="en-US" sz="2400" i="1" dirty="0">
                <a:solidFill>
                  <a:srgbClr val="000000"/>
                </a:solidFill>
                <a:latin typeface="Garamond" panose="02020404030301010803" pitchFamily="18" charset="0"/>
                <a:ea typeface="Times New Roman" panose="02020603050405020304" pitchFamily="18" charset="0"/>
                <a:cs typeface="Arial" panose="020B0604020202020204" pitchFamily="34" charset="0"/>
              </a:rPr>
              <a:t>The most unethical of all means is the non-use of any means.”</a:t>
            </a:r>
          </a:p>
          <a:p>
            <a:pPr algn="just">
              <a:lnSpc>
                <a:spcPct val="90000"/>
              </a:lnSpc>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576212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3416" y="385763"/>
            <a:ext cx="3445174" cy="830997"/>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lightRig rig="soft" dir="t">
                <a:rot lat="0" lon="0" rev="15600000"/>
              </a:lightRig>
            </a:scene3d>
            <a:sp3d extrusionH="57150" prstMaterial="softEdge">
              <a:bevelT w="25400" h="38100"/>
            </a:sp3d>
          </a:bodyPr>
          <a:lstStyle/>
          <a:p>
            <a:pPr algn="ctr"/>
            <a:r>
              <a:rPr lang="en-US" sz="4800" b="1" dirty="0" smtClean="0">
                <a:ln/>
                <a:solidFill>
                  <a:schemeClr val="accent4"/>
                </a:solidFill>
                <a:latin typeface="Pare Wide" panose="00000400000000000000" pitchFamily="2" charset="0"/>
              </a:rPr>
              <a:t>Saul Alinsky</a:t>
            </a:r>
            <a:endParaRPr lang="en-US" sz="4800" b="1" dirty="0">
              <a:ln/>
              <a:solidFill>
                <a:schemeClr val="accent4"/>
              </a:solidFill>
              <a:latin typeface="Pare Wide" panose="00000400000000000000" pitchFamily="2" charset="0"/>
            </a:endParaRPr>
          </a:p>
        </p:txBody>
      </p:sp>
      <p:sp>
        <p:nvSpPr>
          <p:cNvPr id="3" name="Rectangle 2"/>
          <p:cNvSpPr/>
          <p:nvPr/>
        </p:nvSpPr>
        <p:spPr>
          <a:xfrm>
            <a:off x="467096" y="1353285"/>
            <a:ext cx="11241974" cy="5361532"/>
          </a:xfrm>
          <a:prstGeom prst="rect">
            <a:avLst/>
          </a:prstGeom>
        </p:spPr>
        <p:txBody>
          <a:bodyPr wrap="square">
            <a:spAutoFit/>
          </a:bodyPr>
          <a:lstStyle/>
          <a:p>
            <a:pPr>
              <a:lnSpc>
                <a:spcPct val="90000"/>
              </a:lnSpc>
              <a:spcAft>
                <a:spcPts val="1200"/>
              </a:spcAft>
            </a:pP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“The Haves publicly pose as the custodians of responsibility, morality, law, and justice (which are frequently strangers to each other), they can be constantly pushed to live up to their own book of morality and regulations. No </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organizations, </a:t>
            </a: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including organized religion, can live up to the letter of </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their own </a:t>
            </a: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book. You can club them to death with their “book” of rules and regulations</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t>
            </a:r>
            <a:endParaRPr lang="en-US" sz="2400" dirty="0" smtClean="0">
              <a:latin typeface="Times New Roman" panose="02020603050405020304" pitchFamily="18" charset="0"/>
              <a:ea typeface="Times New Roman" panose="02020603050405020304" pitchFamily="18" charset="0"/>
            </a:endParaRPr>
          </a:p>
          <a:p>
            <a:pPr>
              <a:lnSpc>
                <a:spcPct val="90000"/>
              </a:lnSpc>
              <a:spcAft>
                <a:spcPts val="1200"/>
              </a:spcAft>
            </a:pPr>
            <a:r>
              <a:rPr lang="en-US" sz="2400" i="1"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t>
            </a:r>
            <a:r>
              <a:rPr lang="en-US" sz="2400" i="1" dirty="0">
                <a:solidFill>
                  <a:srgbClr val="222222"/>
                </a:solidFill>
                <a:latin typeface="Garamond" panose="02020404030301010803" pitchFamily="18" charset="0"/>
                <a:ea typeface="Times New Roman" panose="02020603050405020304" pitchFamily="18" charset="0"/>
                <a:cs typeface="Arial" panose="020B0604020202020204" pitchFamily="34" charset="0"/>
              </a:rPr>
              <a:t>The establishment can accept being screwed, but not being laughed at</a:t>
            </a:r>
            <a:r>
              <a:rPr lang="en-US" sz="2400" i="1"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t>
            </a:r>
            <a:endParaRPr lang="en-US" sz="2400" dirty="0" smtClean="0">
              <a:latin typeface="Times New Roman" panose="02020603050405020304" pitchFamily="18" charset="0"/>
              <a:ea typeface="Times New Roman" panose="02020603050405020304" pitchFamily="18" charset="0"/>
            </a:endParaRPr>
          </a:p>
          <a:p>
            <a:pPr>
              <a:lnSpc>
                <a:spcPct val="90000"/>
              </a:lnSpc>
              <a:spcAft>
                <a:spcPts val="1200"/>
              </a:spcAft>
            </a:pPr>
            <a:r>
              <a:rPr lang="en-US" sz="2400" i="1"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t>
            </a:r>
            <a:r>
              <a:rPr lang="en-US" sz="2400" i="1" dirty="0">
                <a:solidFill>
                  <a:srgbClr val="222222"/>
                </a:solidFill>
                <a:latin typeface="Garamond" panose="02020404030301010803" pitchFamily="18" charset="0"/>
                <a:ea typeface="Times New Roman" panose="02020603050405020304" pitchFamily="18" charset="0"/>
                <a:cs typeface="Arial" panose="020B0604020202020204" pitchFamily="34" charset="0"/>
              </a:rPr>
              <a:t>To the man of action the first criterion in determining which means to employ is to assess what means are available. Reviewing and selecting available means is done on a straight utilitarian basis — will it work? Moral questions may enter when one chooses among equally effective alternate means.”</a:t>
            </a:r>
            <a:endParaRPr lang="en-US" sz="2400" dirty="0">
              <a:latin typeface="Times New Roman" panose="02020603050405020304" pitchFamily="18" charset="0"/>
              <a:ea typeface="Times New Roman" panose="02020603050405020304" pitchFamily="18" charset="0"/>
            </a:endParaRPr>
          </a:p>
          <a:p>
            <a:pPr>
              <a:lnSpc>
                <a:spcPct val="90000"/>
              </a:lnSpc>
              <a:spcAft>
                <a:spcPts val="1200"/>
              </a:spcAft>
            </a:pPr>
            <a:r>
              <a:rPr lang="en-US" sz="2400" i="1"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t>
            </a: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If the organizer begins with an affirmation of love for people, he promptly turns everyone off. If, on the other hand, he begins with a denunciation of exploiting employers, slum landlords, police shakedowns, gouging merchants, he is inside their experience and they accept him</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a:p>
            <a:pPr>
              <a:lnSpc>
                <a:spcPct val="90000"/>
              </a:lnSpc>
              <a:spcAft>
                <a:spcPts val="1200"/>
              </a:spcAft>
            </a:pPr>
            <a:r>
              <a:rPr lang="en-US" sz="2400" i="1" spc="30" dirty="0">
                <a:solidFill>
                  <a:srgbClr val="FF0000"/>
                </a:solidFill>
                <a:latin typeface="Garamond" panose="02020404030301010803" pitchFamily="18" charset="0"/>
                <a:ea typeface="Times New Roman" panose="02020603050405020304" pitchFamily="18" charset="0"/>
                <a:cs typeface="Arial" panose="020B0604020202020204" pitchFamily="34" charset="0"/>
              </a:rPr>
              <a:t>This last quote is exactly how the Nazis convinced the populations of Europe, especially Eastern </a:t>
            </a:r>
            <a:r>
              <a:rPr lang="en-US" sz="2400" i="1" spc="30" dirty="0" smtClean="0">
                <a:solidFill>
                  <a:srgbClr val="FF0000"/>
                </a:solidFill>
                <a:latin typeface="Garamond" panose="02020404030301010803" pitchFamily="18" charset="0"/>
                <a:ea typeface="Times New Roman" panose="02020603050405020304" pitchFamily="18" charset="0"/>
                <a:cs typeface="Arial" panose="020B0604020202020204" pitchFamily="34" charset="0"/>
              </a:rPr>
              <a:t>Europe, </a:t>
            </a:r>
            <a:r>
              <a:rPr lang="en-US" sz="2400" i="1" spc="30" dirty="0">
                <a:solidFill>
                  <a:srgbClr val="FF0000"/>
                </a:solidFill>
                <a:latin typeface="Garamond" panose="02020404030301010803" pitchFamily="18" charset="0"/>
                <a:ea typeface="Times New Roman" panose="02020603050405020304" pitchFamily="18" charset="0"/>
                <a:cs typeface="Arial" panose="020B0604020202020204" pitchFamily="34" charset="0"/>
              </a:rPr>
              <a:t>that the Jews were the source of all of their problems. This evil is beginning again in Europe and America.</a:t>
            </a:r>
            <a:endParaRPr lang="en-US" sz="2400" i="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41757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4964960"/>
      </p:ext>
    </p:extLst>
  </p:cSld>
  <p:clrMapOvr>
    <a:masterClrMapping/>
  </p:clrMapOvr>
  <mc:AlternateContent xmlns:mc="http://schemas.openxmlformats.org/markup-compatibility/2006" xmlns:p14="http://schemas.microsoft.com/office/powerpoint/2010/main">
    <mc:Choice Requires="p14">
      <p:transition spd="med" p14:dur="700" advTm="1000">
        <p:fade/>
      </p:transition>
    </mc:Choice>
    <mc:Fallback xmlns="">
      <p:transition spd="med" advTm="100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3753" y="867103"/>
            <a:ext cx="10960052" cy="5693866"/>
          </a:xfrm>
          <a:prstGeom prst="rect">
            <a:avLst/>
          </a:prstGeom>
          <a:noFill/>
        </p:spPr>
        <p:txBody>
          <a:bodyPr wrap="none" rtlCol="0">
            <a:spAutoFit/>
          </a:bodyPr>
          <a:lstStyle/>
          <a:p>
            <a:pPr algn="ctr"/>
            <a:r>
              <a:rPr lang="en-US" sz="2800" dirty="0" smtClean="0">
                <a:latin typeface="Bangle" panose="00000400000000000000" pitchFamily="2" charset="0"/>
              </a:rPr>
              <a:t>This Presentation Was Created by:</a:t>
            </a:r>
          </a:p>
          <a:p>
            <a:pPr algn="ctr"/>
            <a:endParaRPr lang="en-US" sz="2800" dirty="0">
              <a:latin typeface="Bangle" panose="00000400000000000000" pitchFamily="2" charset="0"/>
            </a:endParaRPr>
          </a:p>
          <a:p>
            <a:pPr algn="ctr"/>
            <a:endParaRPr lang="en-US" sz="2800" dirty="0" smtClean="0">
              <a:latin typeface="Bangle" panose="00000400000000000000" pitchFamily="2" charset="0"/>
            </a:endParaRPr>
          </a:p>
          <a:p>
            <a:pPr algn="ctr"/>
            <a:endParaRPr lang="en-US" sz="2800" dirty="0">
              <a:latin typeface="Bangle" panose="00000400000000000000" pitchFamily="2" charset="0"/>
            </a:endParaRPr>
          </a:p>
          <a:p>
            <a:pPr algn="ctr"/>
            <a:endParaRPr lang="en-US" sz="2800" dirty="0" smtClean="0">
              <a:latin typeface="Bangle" panose="00000400000000000000" pitchFamily="2" charset="0"/>
            </a:endParaRPr>
          </a:p>
          <a:p>
            <a:pPr algn="ctr"/>
            <a:endParaRPr lang="en-US" sz="2800" dirty="0">
              <a:latin typeface="Bangle" panose="00000400000000000000" pitchFamily="2" charset="0"/>
            </a:endParaRPr>
          </a:p>
          <a:p>
            <a:pPr algn="ctr"/>
            <a:endParaRPr lang="en-US" sz="2800" dirty="0" smtClean="0">
              <a:latin typeface="Bangle" panose="00000400000000000000" pitchFamily="2" charset="0"/>
            </a:endParaRPr>
          </a:p>
          <a:p>
            <a:pPr algn="ctr"/>
            <a:endParaRPr lang="en-US" sz="2800" dirty="0">
              <a:latin typeface="Bangle" panose="00000400000000000000" pitchFamily="2" charset="0"/>
            </a:endParaRPr>
          </a:p>
          <a:p>
            <a:pPr algn="ctr"/>
            <a:endParaRPr lang="en-US" sz="2800" dirty="0" smtClean="0">
              <a:latin typeface="Bangle" panose="00000400000000000000" pitchFamily="2" charset="0"/>
            </a:endParaRPr>
          </a:p>
          <a:p>
            <a:pPr algn="ctr"/>
            <a:endParaRPr lang="en-US" sz="2800" dirty="0">
              <a:latin typeface="Bangle" panose="00000400000000000000" pitchFamily="2" charset="0"/>
            </a:endParaRPr>
          </a:p>
          <a:p>
            <a:pPr algn="ctr"/>
            <a:r>
              <a:rPr lang="en-US" sz="2800" dirty="0" smtClean="0">
                <a:latin typeface="Bangle" panose="00000400000000000000" pitchFamily="2" charset="0"/>
              </a:rPr>
              <a:t>Permission to use is granted with an attribution to:</a:t>
            </a:r>
          </a:p>
          <a:p>
            <a:pPr algn="ctr"/>
            <a:r>
              <a:rPr lang="en-US" sz="2800" dirty="0" smtClean="0">
                <a:latin typeface="Bangle" panose="00000400000000000000" pitchFamily="2" charset="0"/>
              </a:rPr>
              <a:t>Brad Fregger, Groundbreaking Press (</a:t>
            </a:r>
            <a:r>
              <a:rPr lang="en-US" sz="2800" dirty="0" smtClean="0">
                <a:latin typeface="Bangle" panose="00000400000000000000" pitchFamily="2" charset="0"/>
                <a:hlinkClick r:id="rId2"/>
              </a:rPr>
              <a:t>www.groundbreaking.com</a:t>
            </a:r>
            <a:r>
              <a:rPr lang="en-US" sz="2800" dirty="0" smtClean="0">
                <a:latin typeface="Bangle" panose="00000400000000000000" pitchFamily="2" charset="0"/>
              </a:rPr>
              <a:t>)</a:t>
            </a:r>
          </a:p>
          <a:p>
            <a:pPr algn="ctr"/>
            <a:r>
              <a:rPr lang="en-US" sz="2800" dirty="0" smtClean="0">
                <a:latin typeface="Bangle" panose="00000400000000000000" pitchFamily="2" charset="0"/>
              </a:rPr>
              <a:t>  </a:t>
            </a:r>
            <a:endParaRPr lang="en-US" sz="2800" dirty="0">
              <a:latin typeface="Bangle" panose="00000400000000000000"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640" y="2416629"/>
            <a:ext cx="10802938" cy="1436913"/>
          </a:xfrm>
          <a:prstGeom prst="rect">
            <a:avLst/>
          </a:prstGeom>
        </p:spPr>
      </p:pic>
    </p:spTree>
    <p:extLst>
      <p:ext uri="{BB962C8B-B14F-4D97-AF65-F5344CB8AC3E}">
        <p14:creationId xmlns:p14="http://schemas.microsoft.com/office/powerpoint/2010/main" val="2951058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0439" y="385763"/>
            <a:ext cx="3631123" cy="830997"/>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lightRig rig="soft" dir="t">
                <a:rot lat="0" lon="0" rev="15600000"/>
              </a:lightRig>
            </a:scene3d>
            <a:sp3d extrusionH="57150" prstMaterial="softEdge">
              <a:bevelT w="25400" h="38100"/>
            </a:sp3d>
          </a:bodyPr>
          <a:lstStyle/>
          <a:p>
            <a:pPr algn="ctr"/>
            <a:r>
              <a:rPr lang="en-US" sz="4800" b="1" dirty="0" smtClean="0">
                <a:ln/>
                <a:solidFill>
                  <a:schemeClr val="accent4"/>
                </a:solidFill>
                <a:latin typeface="Pare Wide" panose="00000400000000000000" pitchFamily="2" charset="0"/>
              </a:rPr>
              <a:t>Introduction</a:t>
            </a:r>
            <a:endParaRPr lang="en-US" sz="4800" b="1" dirty="0">
              <a:ln/>
              <a:solidFill>
                <a:schemeClr val="accent4"/>
              </a:solidFill>
              <a:latin typeface="Pare Wide" panose="00000400000000000000" pitchFamily="2" charset="0"/>
            </a:endParaRPr>
          </a:p>
        </p:txBody>
      </p:sp>
      <p:grpSp>
        <p:nvGrpSpPr>
          <p:cNvPr id="13" name="Group 12"/>
          <p:cNvGrpSpPr/>
          <p:nvPr/>
        </p:nvGrpSpPr>
        <p:grpSpPr>
          <a:xfrm>
            <a:off x="0" y="0"/>
            <a:ext cx="12192000" cy="5184783"/>
            <a:chOff x="28328" y="0"/>
            <a:chExt cx="12192000" cy="5184783"/>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28" y="0"/>
              <a:ext cx="4333650" cy="4572000"/>
            </a:xfrm>
            <a:prstGeom prst="rect">
              <a:avLst/>
            </a:prstGeom>
          </p:spPr>
        </p:pic>
        <p:sp>
          <p:nvSpPr>
            <p:cNvPr id="9" name="Rectangle 8"/>
            <p:cNvSpPr/>
            <p:nvPr/>
          </p:nvSpPr>
          <p:spPr>
            <a:xfrm>
              <a:off x="5599652" y="2855977"/>
              <a:ext cx="221536" cy="646331"/>
            </a:xfrm>
            <a:prstGeom prst="rect">
              <a:avLst/>
            </a:prstGeom>
          </p:spPr>
          <p:txBody>
            <a:bodyPr wrap="none">
              <a:spAutoFit/>
            </a:bodyPr>
            <a:lstStyle/>
            <a:p>
              <a:r>
                <a:rPr lang="en-US" dirty="0" smtClean="0">
                  <a:latin typeface="Poor Richard" panose="02080502050505020702" pitchFamily="18" charset="0"/>
                  <a:cs typeface="Andalus" panose="02020603050405020304" pitchFamily="18" charset="-78"/>
                </a:rPr>
                <a:t> </a:t>
              </a:r>
              <a:endParaRPr lang="en-US" dirty="0"/>
            </a:p>
            <a:p>
              <a:r>
                <a:rPr lang="en-US" dirty="0" smtClean="0">
                  <a:latin typeface="Poor Richard" panose="02080502050505020702" pitchFamily="18" charset="0"/>
                  <a:cs typeface="Andalus" panose="02020603050405020304" pitchFamily="18" charset="-78"/>
                </a:rPr>
                <a:t> </a:t>
              </a:r>
              <a:endParaRPr lang="en-US" dirty="0"/>
            </a:p>
          </p:txBody>
        </p:sp>
        <p:sp>
          <p:nvSpPr>
            <p:cNvPr id="10" name="Rectangle 9"/>
            <p:cNvSpPr/>
            <p:nvPr/>
          </p:nvSpPr>
          <p:spPr>
            <a:xfrm>
              <a:off x="6124328" y="4155662"/>
              <a:ext cx="6096000" cy="369332"/>
            </a:xfrm>
            <a:prstGeom prst="rect">
              <a:avLst/>
            </a:prstGeom>
          </p:spPr>
          <p:txBody>
            <a:bodyPr>
              <a:spAutoFit/>
            </a:bodyPr>
            <a:lstStyle/>
            <a:p>
              <a:endParaRPr lang="en-US" dirty="0"/>
            </a:p>
          </p:txBody>
        </p:sp>
        <p:sp>
          <p:nvSpPr>
            <p:cNvPr id="11" name="Rectangle 10"/>
            <p:cNvSpPr/>
            <p:nvPr/>
          </p:nvSpPr>
          <p:spPr>
            <a:xfrm>
              <a:off x="6029696" y="4843151"/>
              <a:ext cx="6096000" cy="341632"/>
            </a:xfrm>
            <a:prstGeom prst="rect">
              <a:avLst/>
            </a:prstGeom>
          </p:spPr>
          <p:txBody>
            <a:bodyPr>
              <a:spAutoFit/>
            </a:bodyPr>
            <a:lstStyle/>
            <a:p>
              <a:pPr>
                <a:lnSpc>
                  <a:spcPct val="90000"/>
                </a:lnSpc>
                <a:spcAft>
                  <a:spcPts val="1200"/>
                </a:spcAft>
              </a:pPr>
              <a:endParaRPr lang="en-US" dirty="0">
                <a:latin typeface="Poor Richard" panose="02080502050505020702" pitchFamily="18" charset="0"/>
                <a:cs typeface="Andalus" panose="02020603050405020304" pitchFamily="18" charset="-78"/>
              </a:endParaRPr>
            </a:p>
          </p:txBody>
        </p:sp>
        <p:sp>
          <p:nvSpPr>
            <p:cNvPr id="12" name="Rectangle 11"/>
            <p:cNvSpPr/>
            <p:nvPr/>
          </p:nvSpPr>
          <p:spPr>
            <a:xfrm>
              <a:off x="6473605" y="3609112"/>
              <a:ext cx="184731" cy="341632"/>
            </a:xfrm>
            <a:prstGeom prst="rect">
              <a:avLst/>
            </a:prstGeom>
          </p:spPr>
          <p:txBody>
            <a:bodyPr wrap="none">
              <a:spAutoFit/>
            </a:bodyPr>
            <a:lstStyle/>
            <a:p>
              <a:pPr>
                <a:lnSpc>
                  <a:spcPct val="90000"/>
                </a:lnSpc>
                <a:spcAft>
                  <a:spcPts val="1200"/>
                </a:spcAft>
              </a:pPr>
              <a:endParaRPr lang="en-US" dirty="0">
                <a:latin typeface="Poor Richard" panose="02080502050505020702" pitchFamily="18" charset="0"/>
                <a:cs typeface="Andalus" panose="02020603050405020304" pitchFamily="18" charset="-78"/>
              </a:endParaRPr>
            </a:p>
          </p:txBody>
        </p:sp>
      </p:grpSp>
      <p:sp>
        <p:nvSpPr>
          <p:cNvPr id="6" name="Rectangle 5"/>
          <p:cNvSpPr/>
          <p:nvPr/>
        </p:nvSpPr>
        <p:spPr>
          <a:xfrm>
            <a:off x="4174675" y="1430499"/>
            <a:ext cx="7630884" cy="2240613"/>
          </a:xfrm>
          <a:prstGeom prst="rect">
            <a:avLst/>
          </a:prstGeom>
        </p:spPr>
        <p:txBody>
          <a:bodyPr wrap="square">
            <a:spAutoFit/>
          </a:bodyPr>
          <a:lstStyle/>
          <a:p>
            <a:pPr>
              <a:lnSpc>
                <a:spcPct val="90000"/>
              </a:lnSpc>
              <a:spcAft>
                <a:spcPts val="1200"/>
              </a:spcAft>
            </a:pPr>
            <a:r>
              <a:rPr lang="en-US" sz="2400" dirty="0">
                <a:latin typeface="Garamond" panose="02020404030301010803" pitchFamily="18" charset="0"/>
                <a:cs typeface="Andalus" panose="02020603050405020304" pitchFamily="18" charset="-78"/>
              </a:rPr>
              <a:t>I have a Master’s degree in Futuristics (Societal Futures) from San Jose State University</a:t>
            </a:r>
            <a:r>
              <a:rPr lang="en-US" sz="2400" dirty="0" smtClean="0">
                <a:latin typeface="Garamond" panose="02020404030301010803" pitchFamily="18" charset="0"/>
                <a:cs typeface="Andalus" panose="02020603050405020304" pitchFamily="18" charset="-78"/>
              </a:rPr>
              <a:t>.</a:t>
            </a:r>
            <a:endParaRPr lang="en-US" sz="2400" dirty="0">
              <a:latin typeface="Garamond" panose="02020404030301010803" pitchFamily="18" charset="0"/>
              <a:cs typeface="Andalus" panose="02020603050405020304" pitchFamily="18" charset="-78"/>
            </a:endParaRPr>
          </a:p>
          <a:p>
            <a:pPr>
              <a:lnSpc>
                <a:spcPct val="90000"/>
              </a:lnSpc>
              <a:spcAft>
                <a:spcPts val="1200"/>
              </a:spcAft>
            </a:pPr>
            <a:r>
              <a:rPr lang="en-US" sz="2400" dirty="0">
                <a:latin typeface="Garamond" panose="02020404030301010803" pitchFamily="18" charset="0"/>
                <a:cs typeface="Andalus" panose="02020603050405020304" pitchFamily="18" charset="-78"/>
              </a:rPr>
              <a:t>I’m taking a big risk with </a:t>
            </a:r>
            <a:r>
              <a:rPr lang="en-US" sz="2400" dirty="0" smtClean="0">
                <a:latin typeface="Garamond" panose="02020404030301010803" pitchFamily="18" charset="0"/>
                <a:cs typeface="Andalus" panose="02020603050405020304" pitchFamily="18" charset="-78"/>
              </a:rPr>
              <a:t>this </a:t>
            </a:r>
            <a:r>
              <a:rPr lang="en-US" sz="2400" dirty="0">
                <a:latin typeface="Garamond" panose="02020404030301010803" pitchFamily="18" charset="0"/>
                <a:cs typeface="Andalus" panose="02020603050405020304" pitchFamily="18" charset="-78"/>
              </a:rPr>
              <a:t>presentation. Those who support the Progressive Movement </a:t>
            </a:r>
            <a:r>
              <a:rPr lang="en-US" sz="2400" dirty="0" smtClean="0">
                <a:latin typeface="Garamond" panose="02020404030301010803" pitchFamily="18" charset="0"/>
                <a:cs typeface="Andalus" panose="02020603050405020304" pitchFamily="18" charset="-78"/>
              </a:rPr>
              <a:t>are </a:t>
            </a:r>
            <a:r>
              <a:rPr lang="en-US" sz="2400" dirty="0">
                <a:latin typeface="Garamond" panose="02020404030301010803" pitchFamily="18" charset="0"/>
                <a:cs typeface="Andalus" panose="02020603050405020304" pitchFamily="18" charset="-78"/>
              </a:rPr>
              <a:t>allergic to any opposing view and will do anything to silence those who dare to </a:t>
            </a:r>
            <a:r>
              <a:rPr lang="en-US" sz="2400" dirty="0" smtClean="0">
                <a:latin typeface="Garamond" panose="02020404030301010803" pitchFamily="18" charset="0"/>
                <a:cs typeface="Andalus" panose="02020603050405020304" pitchFamily="18" charset="-78"/>
              </a:rPr>
              <a:t>suggest </a:t>
            </a:r>
            <a:r>
              <a:rPr lang="en-US" sz="2400" dirty="0">
                <a:latin typeface="Garamond" panose="02020404030301010803" pitchFamily="18" charset="0"/>
                <a:cs typeface="Andalus" panose="02020603050405020304" pitchFamily="18" charset="-78"/>
              </a:rPr>
              <a:t>that there might be another, more viable alternative</a:t>
            </a:r>
            <a:r>
              <a:rPr lang="en-US" sz="2400" dirty="0" smtClean="0">
                <a:latin typeface="Garamond" panose="02020404030301010803" pitchFamily="18" charset="0"/>
                <a:cs typeface="Andalus" panose="02020603050405020304" pitchFamily="18" charset="-78"/>
              </a:rPr>
              <a:t>.</a:t>
            </a:r>
            <a:endParaRPr lang="en-US" sz="2400" dirty="0">
              <a:latin typeface="Garamond" panose="02020404030301010803" pitchFamily="18" charset="0"/>
              <a:cs typeface="Andalus" panose="02020603050405020304" pitchFamily="18" charset="-78"/>
            </a:endParaRPr>
          </a:p>
        </p:txBody>
      </p:sp>
      <p:sp>
        <p:nvSpPr>
          <p:cNvPr id="17" name="Rectangle 16"/>
          <p:cNvSpPr/>
          <p:nvPr/>
        </p:nvSpPr>
        <p:spPr>
          <a:xfrm>
            <a:off x="435427" y="4519413"/>
            <a:ext cx="11206843" cy="1908215"/>
          </a:xfrm>
          <a:prstGeom prst="rect">
            <a:avLst/>
          </a:prstGeom>
        </p:spPr>
        <p:txBody>
          <a:bodyPr wrap="square">
            <a:spAutoFit/>
          </a:bodyPr>
          <a:lstStyle/>
          <a:p>
            <a:pPr>
              <a:lnSpc>
                <a:spcPct val="90000"/>
              </a:lnSpc>
              <a:spcAft>
                <a:spcPts val="1200"/>
              </a:spcAft>
            </a:pPr>
            <a:r>
              <a:rPr lang="en-US" sz="2400" dirty="0">
                <a:latin typeface="Garamond" panose="02020404030301010803" pitchFamily="18" charset="0"/>
                <a:cs typeface="Andalus" panose="02020603050405020304" pitchFamily="18" charset="-78"/>
              </a:rPr>
              <a:t>My wife and two close friends have all </a:t>
            </a:r>
            <a:r>
              <a:rPr lang="en-US" sz="2400" dirty="0" smtClean="0">
                <a:latin typeface="Garamond" panose="02020404030301010803" pitchFamily="18" charset="0"/>
                <a:cs typeface="Andalus" panose="02020603050405020304" pitchFamily="18" charset="-78"/>
              </a:rPr>
              <a:t>felt the </a:t>
            </a:r>
            <a:r>
              <a:rPr lang="en-US" sz="2400" dirty="0">
                <a:latin typeface="Garamond" panose="02020404030301010803" pitchFamily="18" charset="0"/>
                <a:cs typeface="Andalus" panose="02020603050405020304" pitchFamily="18" charset="-78"/>
              </a:rPr>
              <a:t>ire of friends and associates </a:t>
            </a:r>
            <a:br>
              <a:rPr lang="en-US" sz="2400" dirty="0">
                <a:latin typeface="Garamond" panose="02020404030301010803" pitchFamily="18" charset="0"/>
                <a:cs typeface="Andalus" panose="02020603050405020304" pitchFamily="18" charset="-78"/>
              </a:rPr>
            </a:br>
            <a:r>
              <a:rPr lang="en-US" sz="2400" dirty="0">
                <a:latin typeface="Garamond" panose="02020404030301010803" pitchFamily="18" charset="0"/>
                <a:cs typeface="Andalus" panose="02020603050405020304" pitchFamily="18" charset="-78"/>
              </a:rPr>
              <a:t>who, through ignorance, fully support the Progressive agenda and believe that all </a:t>
            </a:r>
            <a:br>
              <a:rPr lang="en-US" sz="2400" dirty="0">
                <a:latin typeface="Garamond" panose="02020404030301010803" pitchFamily="18" charset="0"/>
                <a:cs typeface="Andalus" panose="02020603050405020304" pitchFamily="18" charset="-78"/>
              </a:rPr>
            </a:br>
            <a:r>
              <a:rPr lang="en-US" sz="2400" dirty="0">
                <a:latin typeface="Garamond" panose="02020404030301010803" pitchFamily="18" charset="0"/>
                <a:cs typeface="Andalus" panose="02020603050405020304" pitchFamily="18" charset="-78"/>
              </a:rPr>
              <a:t>Conservatives are either ignorant or evil. </a:t>
            </a:r>
          </a:p>
          <a:p>
            <a:pPr>
              <a:lnSpc>
                <a:spcPct val="90000"/>
              </a:lnSpc>
              <a:spcAft>
                <a:spcPts val="1200"/>
              </a:spcAft>
            </a:pPr>
            <a:r>
              <a:rPr lang="en-US" sz="2400" dirty="0">
                <a:latin typeface="Garamond" panose="02020404030301010803" pitchFamily="18" charset="0"/>
                <a:cs typeface="Andalus" panose="02020603050405020304" pitchFamily="18" charset="-78"/>
              </a:rPr>
              <a:t>Barbara lost one of her close friends years ago when her “friend” discovered she was a </a:t>
            </a:r>
            <a:br>
              <a:rPr lang="en-US" sz="2400" dirty="0">
                <a:latin typeface="Garamond" panose="02020404030301010803" pitchFamily="18" charset="0"/>
                <a:cs typeface="Andalus" panose="02020603050405020304" pitchFamily="18" charset="-78"/>
              </a:rPr>
            </a:br>
            <a:r>
              <a:rPr lang="en-US" sz="2400" dirty="0">
                <a:latin typeface="Garamond" panose="02020404030301010803" pitchFamily="18" charset="0"/>
                <a:cs typeface="Andalus" panose="02020603050405020304" pitchFamily="18" charset="-78"/>
              </a:rPr>
              <a:t>Conservative.</a:t>
            </a:r>
          </a:p>
        </p:txBody>
      </p:sp>
    </p:spTree>
    <p:extLst>
      <p:ext uri="{BB962C8B-B14F-4D97-AF65-F5344CB8AC3E}">
        <p14:creationId xmlns:p14="http://schemas.microsoft.com/office/powerpoint/2010/main" val="2997414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684" y="4808057"/>
            <a:ext cx="10844644" cy="1908215"/>
          </a:xfrm>
          <a:prstGeom prst="rect">
            <a:avLst/>
          </a:prstGeom>
        </p:spPr>
        <p:txBody>
          <a:bodyPr wrap="square">
            <a:spAutoFit/>
          </a:bodyPr>
          <a:lstStyle/>
          <a:p>
            <a:pPr>
              <a:lnSpc>
                <a:spcPct val="90000"/>
              </a:lnSpc>
              <a:spcAft>
                <a:spcPts val="1200"/>
              </a:spcAft>
            </a:pPr>
            <a:r>
              <a:rPr lang="en-US" sz="2400" dirty="0">
                <a:latin typeface="Garamond" panose="02020404030301010803" pitchFamily="18" charset="0"/>
                <a:cs typeface="Andalus" panose="02020603050405020304" pitchFamily="18" charset="-78"/>
              </a:rPr>
              <a:t>In this presentation I will explain Conservative Thought, Progressive Beliefs, and how  Maharishi’s teachings relate.</a:t>
            </a:r>
          </a:p>
          <a:p>
            <a:pPr>
              <a:lnSpc>
                <a:spcPct val="90000"/>
              </a:lnSpc>
              <a:spcAft>
                <a:spcPts val="1200"/>
              </a:spcAft>
            </a:pPr>
            <a:r>
              <a:rPr lang="en-US" sz="2400" dirty="0">
                <a:latin typeface="Garamond" panose="02020404030301010803" pitchFamily="18" charset="0"/>
                <a:cs typeface="Andalus" panose="02020603050405020304" pitchFamily="18" charset="-78"/>
              </a:rPr>
              <a:t>My understanding regarding these issues comes from years of study regarding societal futures and the forces that drive both positive and negative </a:t>
            </a:r>
            <a:r>
              <a:rPr lang="en-US" sz="2400" dirty="0" smtClean="0">
                <a:latin typeface="Garamond" panose="02020404030301010803" pitchFamily="18" charset="0"/>
                <a:cs typeface="Andalus" panose="02020603050405020304" pitchFamily="18" charset="-78"/>
              </a:rPr>
              <a:t>outcomes, </a:t>
            </a:r>
            <a:r>
              <a:rPr lang="en-US" sz="2400" dirty="0">
                <a:latin typeface="Garamond" panose="02020404030301010803" pitchFamily="18" charset="0"/>
                <a:cs typeface="Andalus" panose="02020603050405020304" pitchFamily="18" charset="-78"/>
              </a:rPr>
              <a:t>especially current socioeconomic health. </a:t>
            </a:r>
          </a:p>
        </p:txBody>
      </p:sp>
      <p:sp>
        <p:nvSpPr>
          <p:cNvPr id="3" name="Rectangle 2"/>
          <p:cNvSpPr/>
          <p:nvPr/>
        </p:nvSpPr>
        <p:spPr>
          <a:xfrm>
            <a:off x="538604" y="3479256"/>
            <a:ext cx="10597481" cy="1089529"/>
          </a:xfrm>
          <a:prstGeom prst="rect">
            <a:avLst/>
          </a:prstGeom>
        </p:spPr>
        <p:txBody>
          <a:bodyPr wrap="square">
            <a:spAutoFit/>
          </a:bodyPr>
          <a:lstStyle/>
          <a:p>
            <a:pPr>
              <a:lnSpc>
                <a:spcPct val="90000"/>
              </a:lnSpc>
              <a:spcAft>
                <a:spcPts val="1200"/>
              </a:spcAft>
            </a:pPr>
            <a:r>
              <a:rPr lang="en-US" sz="2400" dirty="0" smtClean="0">
                <a:latin typeface="Garamond" panose="02020404030301010803" pitchFamily="18" charset="0"/>
                <a:cs typeface="Andalus" panose="02020603050405020304" pitchFamily="18" charset="-78"/>
              </a:rPr>
              <a:t>I’ve </a:t>
            </a:r>
            <a:r>
              <a:rPr lang="en-US" sz="2400" dirty="0">
                <a:latin typeface="Garamond" panose="02020404030301010803" pitchFamily="18" charset="0"/>
                <a:cs typeface="Andalus" panose="02020603050405020304" pitchFamily="18" charset="-78"/>
              </a:rPr>
              <a:t>never known a </a:t>
            </a:r>
            <a:r>
              <a:rPr lang="en-US" sz="2400" dirty="0" smtClean="0">
                <a:latin typeface="Garamond" panose="02020404030301010803" pitchFamily="18" charset="0"/>
                <a:cs typeface="Andalus" panose="02020603050405020304" pitchFamily="18" charset="-78"/>
              </a:rPr>
              <a:t>Conservative </a:t>
            </a:r>
            <a:r>
              <a:rPr lang="en-US" sz="2400" dirty="0">
                <a:latin typeface="Garamond" panose="02020404030301010803" pitchFamily="18" charset="0"/>
                <a:cs typeface="Andalus" panose="02020603050405020304" pitchFamily="18" charset="-78"/>
              </a:rPr>
              <a:t>who turned his back on a Liberal or Progressive friend, but I have seen the opposite happen multiple times, some instances much more egregious than the ones I’m comfortable mentioning.</a:t>
            </a:r>
          </a:p>
        </p:txBody>
      </p:sp>
      <p:sp>
        <p:nvSpPr>
          <p:cNvPr id="4" name="Rectangle 3"/>
          <p:cNvSpPr/>
          <p:nvPr/>
        </p:nvSpPr>
        <p:spPr>
          <a:xfrm>
            <a:off x="523565" y="1830094"/>
            <a:ext cx="10841120" cy="1846659"/>
          </a:xfrm>
          <a:prstGeom prst="rect">
            <a:avLst/>
          </a:prstGeom>
        </p:spPr>
        <p:txBody>
          <a:bodyPr wrap="square">
            <a:spAutoFit/>
          </a:bodyPr>
          <a:lstStyle/>
          <a:p>
            <a:r>
              <a:rPr lang="en-US" sz="2400" dirty="0">
                <a:latin typeface="Garamond" panose="02020404030301010803" pitchFamily="18" charset="0"/>
                <a:cs typeface="Andalus" panose="02020603050405020304" pitchFamily="18" charset="-78"/>
              </a:rPr>
              <a:t>Another close friend lost his job when the staff discovered that he had voted Republican in the last presidential election; they demanded that this “</a:t>
            </a:r>
            <a:r>
              <a:rPr lang="en-US" sz="2400" dirty="0" smtClean="0">
                <a:latin typeface="Garamond" panose="02020404030301010803" pitchFamily="18" charset="0"/>
                <a:cs typeface="Andalus" panose="02020603050405020304" pitchFamily="18" charset="-78"/>
              </a:rPr>
              <a:t>immigrant-hating </a:t>
            </a:r>
            <a:r>
              <a:rPr lang="en-US" sz="2400" dirty="0">
                <a:latin typeface="Garamond" panose="02020404030301010803" pitchFamily="18" charset="0"/>
                <a:cs typeface="Andalus" panose="02020603050405020304" pitchFamily="18" charset="-78"/>
              </a:rPr>
              <a:t>nationalist” be fired. He is actually a </a:t>
            </a:r>
            <a:r>
              <a:rPr lang="en-US" sz="2400" dirty="0" smtClean="0">
                <a:latin typeface="Garamond" panose="02020404030301010803" pitchFamily="18" charset="0"/>
                <a:cs typeface="Andalus" panose="02020603050405020304" pitchFamily="18" charset="-78"/>
              </a:rPr>
              <a:t>wonderful  </a:t>
            </a:r>
            <a:r>
              <a:rPr lang="en-US" sz="2400" dirty="0">
                <a:latin typeface="Garamond" panose="02020404030301010803" pitchFamily="18" charset="0"/>
                <a:cs typeface="Andalus" panose="02020603050405020304" pitchFamily="18" charset="-78"/>
              </a:rPr>
              <a:t>person, an immigrant, and someone who has helped hundreds of poverty-stricken school children on the road to a successful life.</a:t>
            </a:r>
          </a:p>
          <a:p>
            <a:r>
              <a:rPr lang="en-US" dirty="0" smtClean="0">
                <a:latin typeface="Poor Richard" panose="02080502050505020702" pitchFamily="18" charset="0"/>
                <a:cs typeface="Andalus" panose="02020603050405020304" pitchFamily="18" charset="-78"/>
              </a:rPr>
              <a:t> </a:t>
            </a:r>
            <a:endParaRPr lang="en-US" dirty="0"/>
          </a:p>
        </p:txBody>
      </p:sp>
      <p:sp>
        <p:nvSpPr>
          <p:cNvPr id="5" name="Rectangle 4"/>
          <p:cNvSpPr/>
          <p:nvPr/>
        </p:nvSpPr>
        <p:spPr>
          <a:xfrm>
            <a:off x="528877" y="412701"/>
            <a:ext cx="10656193" cy="1421928"/>
          </a:xfrm>
          <a:prstGeom prst="rect">
            <a:avLst/>
          </a:prstGeom>
        </p:spPr>
        <p:txBody>
          <a:bodyPr wrap="square">
            <a:spAutoFit/>
          </a:bodyPr>
          <a:lstStyle/>
          <a:p>
            <a:pPr>
              <a:lnSpc>
                <a:spcPct val="90000"/>
              </a:lnSpc>
              <a:spcAft>
                <a:spcPts val="1200"/>
              </a:spcAft>
            </a:pPr>
            <a:r>
              <a:rPr lang="en-US" sz="2400" dirty="0">
                <a:latin typeface="Garamond" panose="02020404030301010803" pitchFamily="18" charset="0"/>
                <a:cs typeface="Andalus" panose="02020603050405020304" pitchFamily="18" charset="-78"/>
              </a:rPr>
              <a:t>A close woman friend lost her two best friends, a gay man and a lesbian woman, when they found out she was a Conservative. How ironic that she, a Conservative, easily accepted their lifestyles and they, </a:t>
            </a:r>
            <a:r>
              <a:rPr lang="en-US" sz="2400" dirty="0" smtClean="0">
                <a:latin typeface="Garamond" panose="02020404030301010803" pitchFamily="18" charset="0"/>
                <a:cs typeface="Andalus" panose="02020603050405020304" pitchFamily="18" charset="-78"/>
              </a:rPr>
              <a:t>Liberals</a:t>
            </a:r>
            <a:r>
              <a:rPr lang="en-US" sz="2400" dirty="0">
                <a:latin typeface="Garamond" panose="02020404030301010803" pitchFamily="18" charset="0"/>
                <a:cs typeface="Andalus" panose="02020603050405020304" pitchFamily="18" charset="-78"/>
              </a:rPr>
              <a:t>, refused to accept her Conservative philosophy.</a:t>
            </a:r>
          </a:p>
        </p:txBody>
      </p:sp>
    </p:spTree>
    <p:extLst>
      <p:ext uri="{BB962C8B-B14F-4D97-AF65-F5344CB8AC3E}">
        <p14:creationId xmlns:p14="http://schemas.microsoft.com/office/powerpoint/2010/main" val="3164206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5369" y="385763"/>
            <a:ext cx="6061275" cy="830997"/>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lightRig rig="soft" dir="t">
                <a:rot lat="0" lon="0" rev="15600000"/>
              </a:lightRig>
            </a:scene3d>
            <a:sp3d extrusionH="57150" prstMaterial="softEdge">
              <a:bevelT w="25400" h="38100"/>
            </a:sp3d>
          </a:bodyPr>
          <a:lstStyle/>
          <a:p>
            <a:pPr algn="ctr"/>
            <a:r>
              <a:rPr lang="en-US" sz="4800" b="1" dirty="0" smtClean="0">
                <a:ln/>
                <a:solidFill>
                  <a:schemeClr val="accent4"/>
                </a:solidFill>
                <a:latin typeface="Pare Wide" panose="00000400000000000000" pitchFamily="2" charset="0"/>
              </a:rPr>
              <a:t>Conservative Thought</a:t>
            </a:r>
            <a:endParaRPr lang="en-US" sz="4800" b="1" dirty="0">
              <a:ln/>
              <a:solidFill>
                <a:schemeClr val="accent4"/>
              </a:solidFill>
              <a:latin typeface="Pare Wide" panose="000004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533" y="1478759"/>
            <a:ext cx="3008376" cy="3061157"/>
          </a:xfrm>
          <a:prstGeom prst="rect">
            <a:avLst/>
          </a:prstGeom>
        </p:spPr>
      </p:pic>
      <p:sp>
        <p:nvSpPr>
          <p:cNvPr id="4" name="Rectangle 3"/>
          <p:cNvSpPr/>
          <p:nvPr/>
        </p:nvSpPr>
        <p:spPr>
          <a:xfrm>
            <a:off x="3545305" y="1423010"/>
            <a:ext cx="8502316" cy="1723549"/>
          </a:xfrm>
          <a:prstGeom prst="rect">
            <a:avLst/>
          </a:prstGeom>
        </p:spPr>
        <p:txBody>
          <a:bodyPr wrap="square">
            <a:spAutoFit/>
          </a:bodyPr>
          <a:lstStyle/>
          <a:p>
            <a:pPr marR="1440180" algn="just">
              <a:spcBef>
                <a:spcPts val="1200"/>
              </a:spcBef>
            </a:pPr>
            <a:r>
              <a:rPr lang="en-US" b="1" spc="10" dirty="0">
                <a:solidFill>
                  <a:srgbClr val="000000"/>
                </a:solidFill>
                <a:latin typeface="Bradley Hand ITC" panose="03070402050302030203" pitchFamily="66" charset="0"/>
                <a:ea typeface="Times New Roman" panose="02020603050405020304" pitchFamily="18" charset="0"/>
              </a:rPr>
              <a:t>"</a:t>
            </a:r>
            <a:r>
              <a:rPr lang="en-US" sz="2400" b="1" dirty="0">
                <a:latin typeface="Bradley Hand ITC" panose="03070402050302030203" pitchFamily="66" charset="0"/>
              </a:rPr>
              <a:t>Do not base your life on the likings and dislikings or whims of others. What you are in life - whether you enjoy or suffer - it is your own </a:t>
            </a:r>
            <a:r>
              <a:rPr lang="en-US" sz="2400" b="1" dirty="0" smtClean="0">
                <a:latin typeface="Bradley Hand ITC" panose="03070402050302030203" pitchFamily="66" charset="0"/>
              </a:rPr>
              <a:t>responsibility.”</a:t>
            </a:r>
          </a:p>
          <a:p>
            <a:pPr marR="1440180" algn="just">
              <a:spcBef>
                <a:spcPts val="1200"/>
              </a:spcBef>
            </a:pPr>
            <a:r>
              <a:rPr lang="en-US" sz="2400" b="1" dirty="0">
                <a:latin typeface="Bradley Hand ITC" panose="03070402050302030203" pitchFamily="66" charset="0"/>
              </a:rPr>
              <a:t> </a:t>
            </a:r>
            <a:r>
              <a:rPr lang="en-US" sz="2400" b="1" dirty="0" smtClean="0">
                <a:latin typeface="Bradley Hand ITC" panose="03070402050302030203" pitchFamily="66" charset="0"/>
              </a:rPr>
              <a:t>                                                Maharishi </a:t>
            </a:r>
            <a:r>
              <a:rPr lang="en-US" sz="2400" b="1" dirty="0">
                <a:latin typeface="Bradley Hand ITC" panose="03070402050302030203" pitchFamily="66" charset="0"/>
              </a:rPr>
              <a:t>Mahesh Yogi</a:t>
            </a:r>
          </a:p>
        </p:txBody>
      </p:sp>
      <p:sp>
        <p:nvSpPr>
          <p:cNvPr id="5" name="Rectangle 4"/>
          <p:cNvSpPr/>
          <p:nvPr/>
        </p:nvSpPr>
        <p:spPr>
          <a:xfrm>
            <a:off x="3543874" y="3141952"/>
            <a:ext cx="7886126" cy="1569660"/>
          </a:xfrm>
          <a:prstGeom prst="rect">
            <a:avLst/>
          </a:prstGeom>
        </p:spPr>
        <p:txBody>
          <a:bodyPr wrap="square">
            <a:spAutoFit/>
          </a:bodyPr>
          <a:lstStyle/>
          <a:p>
            <a:r>
              <a:rPr lang="en-US" sz="2400" dirty="0" smtClean="0">
                <a:latin typeface="Garamond" panose="02020404030301010803" pitchFamily="18" charset="0"/>
                <a:cs typeface="Andalus" panose="02020603050405020304" pitchFamily="18" charset="-78"/>
              </a:rPr>
              <a:t>Below are </a:t>
            </a:r>
            <a:r>
              <a:rPr lang="en-US" sz="2400" dirty="0">
                <a:latin typeface="Garamond" panose="02020404030301010803" pitchFamily="18" charset="0"/>
                <a:cs typeface="Andalus" panose="02020603050405020304" pitchFamily="18" charset="-78"/>
              </a:rPr>
              <a:t>the basic tenants of Conservatism. You should understand that Conservative Thought is not monolithic; there are many flavors. However, what I have stated below is truly the heart and soul of Conservative Thought.</a:t>
            </a:r>
          </a:p>
        </p:txBody>
      </p:sp>
      <p:sp>
        <p:nvSpPr>
          <p:cNvPr id="6" name="Rectangle 5"/>
          <p:cNvSpPr/>
          <p:nvPr/>
        </p:nvSpPr>
        <p:spPr>
          <a:xfrm>
            <a:off x="336883" y="4806298"/>
            <a:ext cx="10844463" cy="830997"/>
          </a:xfrm>
          <a:prstGeom prst="rect">
            <a:avLst/>
          </a:prstGeom>
        </p:spPr>
        <p:txBody>
          <a:bodyPr wrap="square">
            <a:spAutoFit/>
          </a:bodyPr>
          <a:lstStyle/>
          <a:p>
            <a:r>
              <a:rPr lang="en-US" sz="2400" i="1" dirty="0">
                <a:solidFill>
                  <a:srgbClr val="222222"/>
                </a:solidFill>
                <a:latin typeface="Garamond" panose="02020404030301010803" pitchFamily="18" charset="0"/>
                <a:ea typeface="Times New Roman" panose="02020603050405020304" pitchFamily="18" charset="0"/>
                <a:cs typeface="Arial" panose="020B0604020202020204" pitchFamily="34" charset="0"/>
              </a:rPr>
              <a:t>Every person of every race, religion, gender, and sexual orientation deserves their chance at happiness; the pursuit of happiness is a God-given right.</a:t>
            </a:r>
            <a:endParaRPr lang="en-US" sz="24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352926" y="5774704"/>
            <a:ext cx="10908632" cy="830997"/>
          </a:xfrm>
          <a:prstGeom prst="rect">
            <a:avLst/>
          </a:prstGeom>
        </p:spPr>
        <p:txBody>
          <a:bodyPr wrap="square">
            <a:spAutoFit/>
          </a:bodyPr>
          <a:lstStyle/>
          <a:p>
            <a:r>
              <a:rPr lang="en-US" sz="2400" i="1" dirty="0">
                <a:solidFill>
                  <a:srgbClr val="222222"/>
                </a:solidFill>
                <a:latin typeface="Garamond" panose="02020404030301010803" pitchFamily="18" charset="0"/>
                <a:ea typeface="Times New Roman" panose="02020603050405020304" pitchFamily="18" charset="0"/>
                <a:cs typeface="Arial" panose="020B0604020202020204" pitchFamily="34" charset="0"/>
              </a:rPr>
              <a:t>Everyone should have the opportunity to reach their potential and, thereby, experience a level of success, personal and financial, that matches their dreams, hopes, and expectations.</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9525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5369" y="385763"/>
            <a:ext cx="6061275" cy="830997"/>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lightRig rig="soft" dir="t">
                <a:rot lat="0" lon="0" rev="15600000"/>
              </a:lightRig>
            </a:scene3d>
            <a:sp3d extrusionH="57150" prstMaterial="softEdge">
              <a:bevelT w="25400" h="38100"/>
            </a:sp3d>
          </a:bodyPr>
          <a:lstStyle/>
          <a:p>
            <a:pPr algn="ctr"/>
            <a:r>
              <a:rPr lang="en-US" sz="4800" b="1" dirty="0" smtClean="0">
                <a:ln/>
                <a:solidFill>
                  <a:schemeClr val="accent4"/>
                </a:solidFill>
                <a:latin typeface="Pare Wide" panose="00000400000000000000" pitchFamily="2" charset="0"/>
              </a:rPr>
              <a:t>Conservative Thought</a:t>
            </a:r>
            <a:endParaRPr lang="en-US" sz="4800" b="1" dirty="0">
              <a:ln/>
              <a:solidFill>
                <a:schemeClr val="accent4"/>
              </a:solidFill>
              <a:latin typeface="Pare Wide" panose="00000400000000000000" pitchFamily="2" charset="0"/>
            </a:endParaRPr>
          </a:p>
        </p:txBody>
      </p:sp>
      <p:sp>
        <p:nvSpPr>
          <p:cNvPr id="3" name="Rectangle 2"/>
          <p:cNvSpPr/>
          <p:nvPr/>
        </p:nvSpPr>
        <p:spPr>
          <a:xfrm>
            <a:off x="689811" y="1511060"/>
            <a:ext cx="10315074" cy="830997"/>
          </a:xfrm>
          <a:prstGeom prst="rect">
            <a:avLst/>
          </a:prstGeom>
        </p:spPr>
        <p:txBody>
          <a:bodyPr wrap="square">
            <a:spAutoFit/>
          </a:bodyPr>
          <a:lstStyle/>
          <a:p>
            <a:r>
              <a:rPr lang="en-US" sz="2400" i="1" dirty="0">
                <a:solidFill>
                  <a:srgbClr val="222222"/>
                </a:solidFill>
                <a:latin typeface="Garamond" panose="02020404030301010803" pitchFamily="18" charset="0"/>
                <a:ea typeface="Times New Roman" panose="02020603050405020304" pitchFamily="18" charset="0"/>
                <a:cs typeface="Arial" panose="020B0604020202020204" pitchFamily="34" charset="0"/>
              </a:rPr>
              <a:t>Everyone should be treated equally in life, career, and education; everyone should be treated with respect, until such time they prove they are unworthy of respect.</a:t>
            </a:r>
            <a:endParaRPr lang="en-US" sz="24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705853" y="2480193"/>
            <a:ext cx="7892716" cy="830997"/>
          </a:xfrm>
          <a:prstGeom prst="rect">
            <a:avLst/>
          </a:prstGeom>
        </p:spPr>
        <p:txBody>
          <a:bodyPr wrap="square">
            <a:spAutoFit/>
          </a:bodyPr>
          <a:lstStyle/>
          <a:p>
            <a:r>
              <a:rPr lang="en-US" sz="2400" i="1" dirty="0">
                <a:solidFill>
                  <a:srgbClr val="222222"/>
                </a:solidFill>
                <a:latin typeface="Garamond" panose="02020404030301010803" pitchFamily="18" charset="0"/>
                <a:ea typeface="Times New Roman" panose="02020603050405020304" pitchFamily="18" charset="0"/>
                <a:cs typeface="Arial" panose="020B0604020202020204" pitchFamily="34" charset="0"/>
              </a:rPr>
              <a:t>No </a:t>
            </a:r>
            <a:r>
              <a:rPr lang="en-US" sz="2400" i="1"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one should </a:t>
            </a:r>
            <a:r>
              <a:rPr lang="en-US" sz="2400" i="1" dirty="0">
                <a:solidFill>
                  <a:srgbClr val="222222"/>
                </a:solidFill>
                <a:latin typeface="Garamond" panose="02020404030301010803" pitchFamily="18" charset="0"/>
                <a:ea typeface="Times New Roman" panose="02020603050405020304" pitchFamily="18" charset="0"/>
                <a:cs typeface="Arial" panose="020B0604020202020204" pitchFamily="34" charset="0"/>
              </a:rPr>
              <a:t>receive special treatment under the law; Lady Justice wears a blindfold for a reason</a:t>
            </a:r>
            <a:r>
              <a:rPr lang="en-US" sz="2400" i="1"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t>
            </a:r>
            <a:endParaRPr lang="en-US" sz="2400" dirty="0"/>
          </a:p>
        </p:txBody>
      </p:sp>
      <p:sp>
        <p:nvSpPr>
          <p:cNvPr id="5" name="TextBox 4"/>
          <p:cNvSpPr txBox="1"/>
          <p:nvPr/>
        </p:nvSpPr>
        <p:spPr>
          <a:xfrm>
            <a:off x="657726" y="6368716"/>
            <a:ext cx="5401992" cy="369332"/>
          </a:xfrm>
          <a:prstGeom prst="rect">
            <a:avLst/>
          </a:prstGeom>
          <a:noFill/>
        </p:spPr>
        <p:txBody>
          <a:bodyPr wrap="none" rtlCol="0">
            <a:spAutoFit/>
          </a:bodyPr>
          <a:lstStyle/>
          <a:p>
            <a:r>
              <a:rPr lang="en-US" dirty="0" smtClean="0"/>
              <a:t>* This is why the judges’ chairs are turned on </a:t>
            </a:r>
            <a:r>
              <a:rPr lang="en-US" i="1" dirty="0" smtClean="0"/>
              <a:t>The Voice</a:t>
            </a:r>
            <a:r>
              <a:rPr lang="en-US" dirty="0" smtClean="0"/>
              <a: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4980" y="2021305"/>
            <a:ext cx="3937020" cy="4884821"/>
          </a:xfrm>
          <a:prstGeom prst="rect">
            <a:avLst/>
          </a:prstGeom>
        </p:spPr>
      </p:pic>
      <p:sp>
        <p:nvSpPr>
          <p:cNvPr id="7" name="Rectangle 6"/>
          <p:cNvSpPr/>
          <p:nvPr/>
        </p:nvSpPr>
        <p:spPr>
          <a:xfrm>
            <a:off x="737936" y="3429000"/>
            <a:ext cx="7555832" cy="1200329"/>
          </a:xfrm>
          <a:prstGeom prst="rect">
            <a:avLst/>
          </a:prstGeom>
        </p:spPr>
        <p:txBody>
          <a:bodyPr wrap="square">
            <a:spAutoFit/>
          </a:bodyPr>
          <a:lstStyle/>
          <a:p>
            <a:pPr algn="just"/>
            <a:r>
              <a:rPr lang="en-US" sz="2400" i="1" dirty="0">
                <a:solidFill>
                  <a:srgbClr val="222222"/>
                </a:solidFill>
                <a:latin typeface="Garamond" panose="02020404030301010803" pitchFamily="18" charset="0"/>
                <a:ea typeface="Times New Roman" panose="02020603050405020304" pitchFamily="18" charset="0"/>
                <a:cs typeface="Arial" panose="020B0604020202020204" pitchFamily="34" charset="0"/>
              </a:rPr>
              <a:t>Our laws must be followed. Bad or worthless laws should be changed, but until those laws are changed, those breaking them out of ignorance or in protest must accept the penalty for their actions.</a:t>
            </a:r>
            <a:endParaRPr lang="en-US" sz="24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721894" y="4780093"/>
            <a:ext cx="7571873" cy="1200329"/>
          </a:xfrm>
          <a:prstGeom prst="rect">
            <a:avLst/>
          </a:prstGeom>
        </p:spPr>
        <p:txBody>
          <a:bodyPr wrap="square">
            <a:spAutoFit/>
          </a:bodyPr>
          <a:lstStyle/>
          <a:p>
            <a:pPr algn="just"/>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With the “God-given rights” clearly stated by our founders come significant responsibilities, the major one being to respect one another and to call out those who take advantage of the weak and ignorant.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6532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055" y="1411703"/>
            <a:ext cx="6354073" cy="5951620"/>
          </a:xfrm>
          <a:prstGeom prst="rect">
            <a:avLst/>
          </a:prstGeom>
          <a:scene3d>
            <a:camera prst="perspectiveContrastingRightFacing"/>
            <a:lightRig rig="threePt" dir="t"/>
          </a:scene3d>
        </p:spPr>
      </p:pic>
      <p:sp>
        <p:nvSpPr>
          <p:cNvPr id="2" name="TextBox 1"/>
          <p:cNvSpPr txBox="1"/>
          <p:nvPr/>
        </p:nvSpPr>
        <p:spPr>
          <a:xfrm>
            <a:off x="3065369" y="385763"/>
            <a:ext cx="6061275" cy="830997"/>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lightRig rig="soft" dir="t">
                <a:rot lat="0" lon="0" rev="15600000"/>
              </a:lightRig>
            </a:scene3d>
            <a:sp3d extrusionH="57150" prstMaterial="softEdge">
              <a:bevelT w="25400" h="38100"/>
            </a:sp3d>
          </a:bodyPr>
          <a:lstStyle/>
          <a:p>
            <a:pPr algn="ctr"/>
            <a:r>
              <a:rPr lang="en-US" sz="4800" b="1" dirty="0" smtClean="0">
                <a:ln/>
                <a:solidFill>
                  <a:schemeClr val="accent4"/>
                </a:solidFill>
                <a:latin typeface="Pare Wide" panose="00000400000000000000" pitchFamily="2" charset="0"/>
              </a:rPr>
              <a:t>Conservative Thought</a:t>
            </a:r>
            <a:endParaRPr lang="en-US" sz="4800" b="1" dirty="0">
              <a:ln/>
              <a:solidFill>
                <a:schemeClr val="accent4"/>
              </a:solidFill>
              <a:latin typeface="Pare Wide" panose="00000400000000000000" pitchFamily="2" charset="0"/>
            </a:endParaRPr>
          </a:p>
        </p:txBody>
      </p:sp>
      <p:sp>
        <p:nvSpPr>
          <p:cNvPr id="3" name="Rectangle 2"/>
          <p:cNvSpPr/>
          <p:nvPr/>
        </p:nvSpPr>
        <p:spPr>
          <a:xfrm>
            <a:off x="4090737" y="2582188"/>
            <a:ext cx="7315199" cy="1200329"/>
          </a:xfrm>
          <a:prstGeom prst="rect">
            <a:avLst/>
          </a:prstGeom>
        </p:spPr>
        <p:txBody>
          <a:bodyPr wrap="square">
            <a:spAutoFit/>
          </a:bodyPr>
          <a:lstStyle/>
          <a:p>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An all-powerful federal </a:t>
            </a: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government (even worse, world government) will inevitably take away freedom and liberty from the people, drastically limiting opportunities for individuals to achieve happiness and success.</a:t>
            </a:r>
            <a:endParaRPr lang="en-US" sz="24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4620127" y="3865557"/>
            <a:ext cx="7427494" cy="1200329"/>
          </a:xfrm>
          <a:prstGeom prst="rect">
            <a:avLst/>
          </a:prstGeom>
        </p:spPr>
        <p:txBody>
          <a:bodyPr wrap="square">
            <a:spAutoFit/>
          </a:bodyPr>
          <a:lstStyle/>
          <a:p>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The vast majority of people know what’s best for themselves and their f</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amilies </a:t>
            </a: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and </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no </a:t>
            </a: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government, especially a federal government, can make </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better </a:t>
            </a: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decisions for them.</a:t>
            </a:r>
            <a:endParaRPr lang="en-US" sz="24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4620126" y="5113422"/>
            <a:ext cx="7106653" cy="1200329"/>
          </a:xfrm>
          <a:prstGeom prst="rect">
            <a:avLst/>
          </a:prstGeom>
        </p:spPr>
        <p:txBody>
          <a:bodyPr wrap="square">
            <a:spAutoFit/>
          </a:bodyPr>
          <a:lstStyle/>
          <a:p>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The Constitution and Bill of Rights </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state </a:t>
            </a: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clearly our personal rights and responsibilities. We must protect what our founders created f</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rom </a:t>
            </a:r>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all enemies, both foreign </a:t>
            </a:r>
            <a:r>
              <a:rPr lang="en-US" sz="2400" i="1" spc="-20"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and domestic.</a:t>
            </a:r>
            <a:endParaRPr lang="en-US" sz="2400" dirty="0"/>
          </a:p>
        </p:txBody>
      </p:sp>
      <p:sp>
        <p:nvSpPr>
          <p:cNvPr id="7" name="Rectangle 6"/>
          <p:cNvSpPr/>
          <p:nvPr/>
        </p:nvSpPr>
        <p:spPr>
          <a:xfrm>
            <a:off x="3882189" y="1347083"/>
            <a:ext cx="7523748" cy="1200329"/>
          </a:xfrm>
          <a:prstGeom prst="rect">
            <a:avLst/>
          </a:prstGeom>
        </p:spPr>
        <p:txBody>
          <a:bodyPr wrap="square">
            <a:spAutoFit/>
          </a:bodyPr>
          <a:lstStyle/>
          <a:p>
            <a:r>
              <a:rPr lang="en-US" sz="2400" i="1" spc="-30" dirty="0">
                <a:latin typeface="Garamond" panose="02020404030301010803" pitchFamily="18" charset="0"/>
                <a:ea typeface="Times New Roman" panose="02020603050405020304" pitchFamily="18" charset="0"/>
              </a:rPr>
              <a:t>The presumption of innocence is critical to the survival of a Democratic Republic. Without it the good fear unwarranted attacks, leaving evil to take over the country.</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33481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5369" y="385763"/>
            <a:ext cx="6061275" cy="830997"/>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lightRig rig="soft" dir="t">
                <a:rot lat="0" lon="0" rev="15600000"/>
              </a:lightRig>
            </a:scene3d>
            <a:sp3d extrusionH="57150" prstMaterial="softEdge">
              <a:bevelT w="25400" h="38100"/>
            </a:sp3d>
          </a:bodyPr>
          <a:lstStyle/>
          <a:p>
            <a:pPr algn="ctr"/>
            <a:r>
              <a:rPr lang="en-US" sz="4800" b="1" dirty="0" smtClean="0">
                <a:ln/>
                <a:solidFill>
                  <a:schemeClr val="accent4"/>
                </a:solidFill>
                <a:latin typeface="Pare Wide" panose="00000400000000000000" pitchFamily="2" charset="0"/>
              </a:rPr>
              <a:t>Conservative Thought</a:t>
            </a:r>
            <a:endParaRPr lang="en-US" sz="4800" b="1" dirty="0">
              <a:ln/>
              <a:solidFill>
                <a:schemeClr val="accent4"/>
              </a:solidFill>
              <a:latin typeface="Pare Wide" panose="00000400000000000000" pitchFamily="2" charset="0"/>
            </a:endParaRPr>
          </a:p>
        </p:txBody>
      </p:sp>
      <p:sp>
        <p:nvSpPr>
          <p:cNvPr id="3" name="Rectangle 2"/>
          <p:cNvSpPr/>
          <p:nvPr/>
        </p:nvSpPr>
        <p:spPr>
          <a:xfrm>
            <a:off x="545431" y="1483259"/>
            <a:ext cx="11165305" cy="1200329"/>
          </a:xfrm>
          <a:prstGeom prst="rect">
            <a:avLst/>
          </a:prstGeom>
        </p:spPr>
        <p:txBody>
          <a:bodyPr wrap="square">
            <a:spAutoFit/>
          </a:bodyPr>
          <a:lstStyle/>
          <a:p>
            <a:r>
              <a:rPr lang="en-US" sz="2400" i="1" dirty="0">
                <a:solidFill>
                  <a:srgbClr val="222222"/>
                </a:solidFill>
                <a:latin typeface="Garamond" panose="02020404030301010803" pitchFamily="18" charset="0"/>
                <a:ea typeface="Times New Roman" panose="02020603050405020304" pitchFamily="18" charset="0"/>
                <a:cs typeface="Arial" panose="020B0604020202020204" pitchFamily="34" charset="0"/>
              </a:rPr>
              <a:t>When people do find themselves in need of help, the best help comes from their community. When the federal government steps in and tries to help, they take power and influence from the community and </a:t>
            </a:r>
            <a:r>
              <a:rPr lang="en-US" sz="2400" i="1"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often exacerbate </a:t>
            </a:r>
            <a:r>
              <a:rPr lang="en-US" sz="2400" i="1" dirty="0">
                <a:solidFill>
                  <a:srgbClr val="222222"/>
                </a:solidFill>
                <a:latin typeface="Garamond" panose="02020404030301010803" pitchFamily="18" charset="0"/>
                <a:ea typeface="Times New Roman" panose="02020603050405020304" pitchFamily="18" charset="0"/>
                <a:cs typeface="Arial" panose="020B0604020202020204" pitchFamily="34" charset="0"/>
              </a:rPr>
              <a:t>the problem</a:t>
            </a:r>
            <a:r>
              <a:rPr lang="en-US" sz="2400" i="1" dirty="0" smtClean="0">
                <a:solidFill>
                  <a:srgbClr val="222222"/>
                </a:solidFill>
                <a:latin typeface="Garamond" panose="02020404030301010803" pitchFamily="18" charset="0"/>
                <a:ea typeface="Times New Roman" panose="02020603050405020304" pitchFamily="18" charset="0"/>
                <a:cs typeface="Arial" panose="020B0604020202020204" pitchFamily="34" charset="0"/>
              </a:rPr>
              <a:t>.*</a:t>
            </a:r>
            <a:endParaRPr lang="en-US" sz="2400" i="1" dirty="0">
              <a:solidFill>
                <a:srgbClr val="222222"/>
              </a:solidFill>
              <a:latin typeface="Garamond" panose="02020404030301010803" pitchFamily="18" charset="0"/>
              <a:ea typeface="Times New Roman" panose="02020603050405020304" pitchFamily="18" charset="0"/>
              <a:cs typeface="Arial" panose="020B0604020202020204" pitchFamily="34" charset="0"/>
            </a:endParaRPr>
          </a:p>
        </p:txBody>
      </p:sp>
      <p:sp>
        <p:nvSpPr>
          <p:cNvPr id="5" name="Rectangle 4"/>
          <p:cNvSpPr/>
          <p:nvPr/>
        </p:nvSpPr>
        <p:spPr>
          <a:xfrm>
            <a:off x="191883" y="6340005"/>
            <a:ext cx="11808233" cy="646331"/>
          </a:xfrm>
          <a:prstGeom prst="rect">
            <a:avLst/>
          </a:prstGeom>
        </p:spPr>
        <p:txBody>
          <a:bodyPr wrap="none">
            <a:spAutoFit/>
          </a:bodyPr>
          <a:lstStyle/>
          <a:p>
            <a:pPr algn="just"/>
            <a:r>
              <a:rPr lang="en-US" dirty="0" smtClean="0">
                <a:solidFill>
                  <a:srgbClr val="222222"/>
                </a:solidFill>
                <a:ea typeface="Times New Roman" panose="02020603050405020304" pitchFamily="18" charset="0"/>
                <a:cs typeface="Arial" panose="020B0604020202020204" pitchFamily="34" charset="0"/>
              </a:rPr>
              <a:t>* </a:t>
            </a:r>
            <a:r>
              <a:rPr lang="en-US" dirty="0">
                <a:solidFill>
                  <a:srgbClr val="222222"/>
                </a:solidFill>
                <a:ea typeface="Times New Roman" panose="02020603050405020304" pitchFamily="18" charset="0"/>
                <a:cs typeface="Arial" panose="020B0604020202020204" pitchFamily="34" charset="0"/>
              </a:rPr>
              <a:t>This reminds me of the nine most terrifying words in the English language, “I’m from the government and I’m here to help.”</a:t>
            </a:r>
          </a:p>
          <a:p>
            <a:pPr algn="just"/>
            <a:endParaRPr lang="en-US" dirty="0">
              <a:solidFill>
                <a:srgbClr val="222222"/>
              </a:solidFill>
              <a:ea typeface="Times New Roman" panose="02020603050405020304" pitchFamily="18" charset="0"/>
              <a:cs typeface="Arial" panose="020B0604020202020204" pitchFamily="34" charset="0"/>
            </a:endParaRPr>
          </a:p>
        </p:txBody>
      </p:sp>
      <p:sp>
        <p:nvSpPr>
          <p:cNvPr id="6" name="Rectangle 5"/>
          <p:cNvSpPr/>
          <p:nvPr/>
        </p:nvSpPr>
        <p:spPr>
          <a:xfrm>
            <a:off x="545430" y="2784994"/>
            <a:ext cx="7523749" cy="830997"/>
          </a:xfrm>
          <a:prstGeom prst="rect">
            <a:avLst/>
          </a:prstGeom>
        </p:spPr>
        <p:txBody>
          <a:bodyPr wrap="square">
            <a:spAutoFit/>
          </a:bodyPr>
          <a:lstStyle/>
          <a:p>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Every human life is precious. Killing a human, whether in the womb or walking down the street, is murder, a truly evil deed.</a:t>
            </a: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8612" y="2245895"/>
            <a:ext cx="4483388" cy="4147134"/>
          </a:xfrm>
          <a:prstGeom prst="rect">
            <a:avLst/>
          </a:prstGeom>
          <a:scene3d>
            <a:camera prst="perspectiveAbove"/>
            <a:lightRig rig="threePt" dir="t"/>
          </a:scene3d>
        </p:spPr>
      </p:pic>
      <p:sp>
        <p:nvSpPr>
          <p:cNvPr id="8" name="Rectangle 7"/>
          <p:cNvSpPr/>
          <p:nvPr/>
        </p:nvSpPr>
        <p:spPr>
          <a:xfrm>
            <a:off x="545432" y="3715435"/>
            <a:ext cx="7138736" cy="830997"/>
          </a:xfrm>
          <a:prstGeom prst="rect">
            <a:avLst/>
          </a:prstGeom>
        </p:spPr>
        <p:txBody>
          <a:bodyPr wrap="square">
            <a:spAutoFit/>
          </a:bodyPr>
          <a:lstStyle/>
          <a:p>
            <a:pPr algn="just"/>
            <a:r>
              <a:rPr lang="en-US" sz="2400" i="1" spc="-20" dirty="0">
                <a:solidFill>
                  <a:srgbClr val="222222"/>
                </a:solidFill>
                <a:latin typeface="Garamond" panose="02020404030301010803" pitchFamily="18" charset="0"/>
                <a:ea typeface="Times New Roman" panose="02020603050405020304" pitchFamily="18" charset="0"/>
                <a:cs typeface="Arial" panose="020B0604020202020204" pitchFamily="34" charset="0"/>
              </a:rPr>
              <a:t>Conservatives are committed to the truth, even when it hurts, even when it questions one of their cherished beliefs.</a:t>
            </a:r>
            <a:endParaRPr lang="en-US" sz="24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539488" y="4656040"/>
            <a:ext cx="7080512" cy="461665"/>
          </a:xfrm>
          <a:prstGeom prst="rect">
            <a:avLst/>
          </a:prstGeom>
        </p:spPr>
        <p:txBody>
          <a:bodyPr wrap="square">
            <a:spAutoFit/>
          </a:bodyPr>
          <a:lstStyle/>
          <a:p>
            <a:pPr algn="just"/>
            <a:r>
              <a:rPr lang="en-US" sz="2400" i="1" dirty="0">
                <a:latin typeface="Garamond" panose="02020404030301010803" pitchFamily="18" charset="0"/>
                <a:ea typeface="Times New Roman" panose="02020603050405020304" pitchFamily="18" charset="0"/>
              </a:rPr>
              <a:t>Doing what is right trumps any material or psychological gain.</a:t>
            </a:r>
            <a:endParaRPr lang="en-US" sz="24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513347" y="5319646"/>
            <a:ext cx="7876673" cy="830997"/>
          </a:xfrm>
          <a:prstGeom prst="rect">
            <a:avLst/>
          </a:prstGeom>
        </p:spPr>
        <p:txBody>
          <a:bodyPr wrap="square">
            <a:spAutoFit/>
          </a:bodyPr>
          <a:lstStyle/>
          <a:p>
            <a:pPr algn="just"/>
            <a:r>
              <a:rPr lang="en-US" sz="2400" i="1" dirty="0">
                <a:latin typeface="Garamond" panose="02020404030301010803" pitchFamily="18" charset="0"/>
                <a:ea typeface="Times New Roman" panose="02020603050405020304" pitchFamily="18" charset="0"/>
              </a:rPr>
              <a:t>Understanding must be gained before any problem can be solved, any conflict can be resolved, and an effective decision can be made.</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03783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3535</TotalTime>
  <Words>3661</Words>
  <Application>Microsoft Office PowerPoint</Application>
  <PresentationFormat>Widescreen</PresentationFormat>
  <Paragraphs>186</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Andalus</vt:lpstr>
      <vt:lpstr>Arial</vt:lpstr>
      <vt:lpstr>Bangle</vt:lpstr>
      <vt:lpstr>Bradley Hand ITC</vt:lpstr>
      <vt:lpstr>Calibri</vt:lpstr>
      <vt:lpstr>Calibri Light</vt:lpstr>
      <vt:lpstr>Garamond</vt:lpstr>
      <vt:lpstr>Pare Wide</vt:lpstr>
      <vt:lpstr>Poor Richard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83</cp:revision>
  <cp:lastPrinted>2020-03-07T23:28:16Z</cp:lastPrinted>
  <dcterms:created xsi:type="dcterms:W3CDTF">2020-02-29T21:27:00Z</dcterms:created>
  <dcterms:modified xsi:type="dcterms:W3CDTF">2020-03-07T23:28:36Z</dcterms:modified>
</cp:coreProperties>
</file>